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24"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75" r:id="rId14"/>
    <p:sldId id="269" r:id="rId15"/>
    <p:sldId id="276" r:id="rId16"/>
    <p:sldId id="270" r:id="rId17"/>
    <p:sldId id="277" r:id="rId18"/>
    <p:sldId id="271" r:id="rId19"/>
    <p:sldId id="272" r:id="rId20"/>
    <p:sldId id="273" r:id="rId21"/>
    <p:sldId id="274"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7125C4CC-A9BA-4FB0-B62C-3E11DF550B39}">
          <p14:sldIdLst>
            <p14:sldId id="256"/>
            <p14:sldId id="257"/>
            <p14:sldId id="258"/>
            <p14:sldId id="259"/>
            <p14:sldId id="260"/>
            <p14:sldId id="261"/>
            <p14:sldId id="262"/>
            <p14:sldId id="263"/>
            <p14:sldId id="264"/>
            <p14:sldId id="266"/>
            <p14:sldId id="267"/>
            <p14:sldId id="268"/>
            <p14:sldId id="275"/>
            <p14:sldId id="269"/>
            <p14:sldId id="276"/>
            <p14:sldId id="270"/>
            <p14:sldId id="277"/>
            <p14:sldId id="271"/>
            <p14:sldId id="272"/>
            <p14:sldId id="273"/>
            <p14:sldId id="27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48A87A34-81AB-432B-8DAE-1953F412C126}" type="datetimeFigureOut">
              <a:rPr lang="en-US" smtClean="0"/>
              <a:t>5/3/2020</a:t>
            </a:fld>
            <a:endParaRPr lang="en-US" dirty="0"/>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10073574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5/3/2020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607605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5/3/2020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0238902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5/3/2020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6886040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5/3/2020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2784584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8A87A34-81AB-432B-8DAE-1953F412C126}" type="datetimeFigureOut">
              <a:rPr lang="en-US" smtClean="0"/>
              <a:pPr/>
              <a:t>5/3/2020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286778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8A87A34-81AB-432B-8DAE-1953F412C126}" type="datetimeFigureOut">
              <a:rPr lang="en-US" smtClean="0"/>
              <a:pPr/>
              <a:t>5/3/2020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76760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698313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35812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38739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5/3/2020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89460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5/3/2020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4136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5/3/2020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9124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5/3/2020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429271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5/3/2020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86450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29722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33182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48A87A34-81AB-432B-8DAE-1953F412C126}" type="datetimeFigureOut">
              <a:rPr lang="en-US" smtClean="0"/>
              <a:pPr/>
              <a:t>5/3/2020</a:t>
            </a:fld>
            <a:endParaRPr lang="en-US" dirty="0"/>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lang="en-US" dirty="0"/>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89109128"/>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 id="2147483836" r:id="rId12"/>
    <p:sldLayoutId id="2147483837" r:id="rId13"/>
    <p:sldLayoutId id="2147483838" r:id="rId14"/>
    <p:sldLayoutId id="2147483839" r:id="rId15"/>
    <p:sldLayoutId id="2147483840" r:id="rId16"/>
    <p:sldLayoutId id="2147483841"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600891"/>
            <a:ext cx="8825658" cy="1332412"/>
          </a:xfrm>
        </p:spPr>
        <p:txBody>
          <a:bodyPr/>
          <a:lstStyle/>
          <a:p>
            <a:pPr algn="ctr"/>
            <a:r>
              <a:rPr lang="fa-IR" dirty="0" smtClean="0">
                <a:solidFill>
                  <a:schemeClr val="tx1"/>
                </a:solidFill>
                <a:cs typeface="B Titr" panose="00000700000000000000" pitchFamily="2" charset="-78"/>
              </a:rPr>
              <a:t>به نام خدا</a:t>
            </a:r>
            <a:endParaRPr lang="en-US" dirty="0">
              <a:solidFill>
                <a:schemeClr val="tx1"/>
              </a:solidFill>
              <a:cs typeface="B Titr" panose="00000700000000000000" pitchFamily="2" charset="-78"/>
            </a:endParaRPr>
          </a:p>
        </p:txBody>
      </p:sp>
      <p:sp>
        <p:nvSpPr>
          <p:cNvPr id="3" name="Subtitle 2"/>
          <p:cNvSpPr>
            <a:spLocks noGrp="1"/>
          </p:cNvSpPr>
          <p:nvPr>
            <p:ph type="subTitle" idx="1"/>
          </p:nvPr>
        </p:nvSpPr>
        <p:spPr>
          <a:xfrm>
            <a:off x="1154955" y="2677885"/>
            <a:ext cx="10079102" cy="3526971"/>
          </a:xfrm>
        </p:spPr>
        <p:txBody>
          <a:bodyPr>
            <a:normAutofit/>
          </a:bodyPr>
          <a:lstStyle/>
          <a:p>
            <a:pPr algn="ctr"/>
            <a:r>
              <a:rPr lang="fa-IR" sz="5200" b="1" dirty="0" smtClean="0">
                <a:ln w="19050">
                  <a:solidFill>
                    <a:srgbClr val="002060"/>
                  </a:solidFill>
                </a:ln>
                <a:solidFill>
                  <a:schemeClr val="tx1"/>
                </a:solidFill>
                <a:cs typeface="B Zar" panose="00000400000000000000" pitchFamily="2" charset="-78"/>
              </a:rPr>
              <a:t>روحانیان و مدارس جدید در ایران</a:t>
            </a:r>
          </a:p>
          <a:p>
            <a:pPr algn="ctr"/>
            <a:endParaRPr lang="en-US" sz="2200" b="1" dirty="0" smtClean="0">
              <a:solidFill>
                <a:schemeClr val="tx1"/>
              </a:solidFill>
              <a:cs typeface="B Nazanin" panose="00000400000000000000" pitchFamily="2" charset="-78"/>
            </a:endParaRPr>
          </a:p>
          <a:p>
            <a:pPr algn="ctr"/>
            <a:endParaRPr lang="fa-IR" sz="2200" b="1" dirty="0">
              <a:solidFill>
                <a:schemeClr val="tx1"/>
              </a:solidFill>
              <a:cs typeface="B Nazanin" panose="00000400000000000000" pitchFamily="2" charset="-78"/>
            </a:endParaRPr>
          </a:p>
          <a:p>
            <a:pPr algn="ctr"/>
            <a:r>
              <a:rPr lang="fa-IR" sz="2200" b="1" dirty="0" smtClean="0">
                <a:solidFill>
                  <a:schemeClr val="tx1"/>
                </a:solidFill>
                <a:cs typeface="B Zar" panose="00000400000000000000" pitchFamily="2" charset="-78"/>
              </a:rPr>
              <a:t>دانشگاه فرهنگیان البرز</a:t>
            </a:r>
          </a:p>
          <a:p>
            <a:pPr algn="ctr"/>
            <a:r>
              <a:rPr lang="fa-IR" sz="2200" b="1" dirty="0" smtClean="0">
                <a:solidFill>
                  <a:schemeClr val="tx1"/>
                </a:solidFill>
                <a:cs typeface="B Zar" panose="00000400000000000000" pitchFamily="2" charset="-78"/>
              </a:rPr>
              <a:t>کرسی های علمی ترویجی</a:t>
            </a:r>
          </a:p>
          <a:p>
            <a:pPr algn="ctr"/>
            <a:r>
              <a:rPr lang="fa-IR" sz="2200" b="1" dirty="0" smtClean="0">
                <a:solidFill>
                  <a:schemeClr val="tx1"/>
                </a:solidFill>
                <a:cs typeface="B Zar" panose="00000400000000000000" pitchFamily="2" charset="-78"/>
              </a:rPr>
              <a:t>اردیبهشت </a:t>
            </a:r>
            <a:r>
              <a:rPr lang="fa-IR" sz="2000" b="1" dirty="0" smtClean="0">
                <a:solidFill>
                  <a:schemeClr val="tx1"/>
                </a:solidFill>
                <a:cs typeface="B Zar" panose="00000400000000000000" pitchFamily="2" charset="-78"/>
              </a:rPr>
              <a:t>139</a:t>
            </a:r>
            <a:r>
              <a:rPr lang="fa-IR" sz="2000" b="1" dirty="0">
                <a:solidFill>
                  <a:schemeClr val="tx1"/>
                </a:solidFill>
                <a:cs typeface="B Zar" panose="00000400000000000000" pitchFamily="2" charset="-78"/>
              </a:rPr>
              <a:t>9</a:t>
            </a:r>
            <a:endParaRPr lang="fa-IR" sz="2000" b="1" dirty="0" smtClean="0">
              <a:solidFill>
                <a:schemeClr val="tx1"/>
              </a:solidFill>
              <a:cs typeface="B Zar" panose="00000400000000000000" pitchFamily="2" charset="-78"/>
            </a:endParaRPr>
          </a:p>
          <a:p>
            <a:pPr algn="ctr"/>
            <a:endParaRPr lang="fa-IR" b="1" dirty="0">
              <a:solidFill>
                <a:schemeClr val="tx1"/>
              </a:solidFill>
            </a:endParaRPr>
          </a:p>
          <a:p>
            <a:pPr algn="ctr"/>
            <a:endParaRPr lang="fa-IR" b="1" dirty="0" smtClean="0">
              <a:solidFill>
                <a:schemeClr val="tx1"/>
              </a:solidFill>
            </a:endParaRPr>
          </a:p>
          <a:p>
            <a:pPr algn="ctr"/>
            <a:endParaRPr lang="fa-IR" b="1" dirty="0">
              <a:solidFill>
                <a:schemeClr val="tx1"/>
              </a:solidFill>
            </a:endParaRPr>
          </a:p>
          <a:p>
            <a:pPr algn="ctr"/>
            <a:endParaRPr lang="fa-IR" b="1" dirty="0" smtClean="0">
              <a:solidFill>
                <a:schemeClr val="tx1"/>
              </a:solidFill>
            </a:endParaRPr>
          </a:p>
          <a:p>
            <a:pPr algn="ctr"/>
            <a:endParaRPr lang="fa-IR" b="1" dirty="0">
              <a:solidFill>
                <a:schemeClr val="tx1"/>
              </a:solidFill>
            </a:endParaRPr>
          </a:p>
          <a:p>
            <a:pPr algn="ctr"/>
            <a:endParaRPr lang="fa-IR" b="1" dirty="0" smtClean="0">
              <a:solidFill>
                <a:schemeClr val="tx1"/>
              </a:solidFill>
            </a:endParaRPr>
          </a:p>
        </p:txBody>
      </p:sp>
    </p:spTree>
    <p:extLst>
      <p:ext uri="{BB962C8B-B14F-4D97-AF65-F5344CB8AC3E}">
        <p14:creationId xmlns:p14="http://schemas.microsoft.com/office/powerpoint/2010/main" val="34908113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tx1"/>
                </a:solidFill>
                <a:cs typeface="B Titr" panose="00000700000000000000" pitchFamily="2" charset="-78"/>
              </a:rPr>
              <a:t>علل گرایش روحانیان به تربیت مدرسه ای</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a:xfrm>
            <a:off x="1154955" y="2129246"/>
            <a:ext cx="8761412" cy="4621178"/>
          </a:xfrm>
        </p:spPr>
        <p:txBody>
          <a:bodyPr/>
          <a:lstStyle/>
          <a:p>
            <a:pPr algn="r" rtl="1"/>
            <a:endParaRPr lang="fa-IR" dirty="0" smtClean="0"/>
          </a:p>
          <a:p>
            <a:pPr algn="r" rtl="1"/>
            <a:endParaRPr lang="fa-IR" dirty="0"/>
          </a:p>
          <a:p>
            <a:pPr algn="r" rtl="1"/>
            <a:endParaRPr lang="fa-IR" dirty="0" smtClean="0"/>
          </a:p>
          <a:p>
            <a:pPr algn="r" rtl="1"/>
            <a:endParaRPr lang="fa-IR" dirty="0"/>
          </a:p>
          <a:p>
            <a:pPr algn="r" rtl="1"/>
            <a:endParaRPr lang="fa-IR" dirty="0" smtClean="0"/>
          </a:p>
          <a:p>
            <a:pPr algn="r" rtl="1"/>
            <a:endParaRPr lang="fa-IR" dirty="0"/>
          </a:p>
          <a:p>
            <a:pPr algn="r" rtl="1"/>
            <a:endParaRPr lang="fa-IR" dirty="0" smtClean="0"/>
          </a:p>
          <a:p>
            <a:pPr algn="r" rtl="1"/>
            <a:endParaRPr lang="fa-IR" dirty="0"/>
          </a:p>
          <a:p>
            <a:pPr marL="0" indent="0" algn="r" rtl="1">
              <a:buNone/>
            </a:pPr>
            <a:endParaRPr lang="fa-IR" dirty="0"/>
          </a:p>
          <a:p>
            <a:pPr marL="0" indent="0" algn="r" rtl="1">
              <a:buNone/>
            </a:pPr>
            <a:r>
              <a:rPr lang="fa-IR" dirty="0" smtClean="0">
                <a:solidFill>
                  <a:srgbClr val="FF0000"/>
                </a:solidFill>
              </a:rPr>
              <a:t>   </a:t>
            </a:r>
            <a:r>
              <a:rPr lang="fa-IR" sz="3600" dirty="0">
                <a:solidFill>
                  <a:srgbClr val="FF0000"/>
                </a:solidFill>
                <a:ea typeface="+mj-ea"/>
                <a:cs typeface="Times New Roman" panose="02020603050405020304" pitchFamily="18" charset="0"/>
              </a:rPr>
              <a:t>ضرورت تربیت مسلمین بر اساس مقتضیات زمانه</a:t>
            </a:r>
            <a:r>
              <a:rPr lang="fa-IR" dirty="0" smtClean="0">
                <a:solidFill>
                  <a:srgbClr val="FF0000"/>
                </a:solidFill>
              </a:rPr>
              <a:t>                                                                                                                                </a:t>
            </a:r>
            <a:endParaRPr lang="en-US" dirty="0">
              <a:solidFill>
                <a:srgbClr val="FF0000"/>
              </a:solidFill>
            </a:endParaRPr>
          </a:p>
        </p:txBody>
      </p:sp>
      <p:sp>
        <p:nvSpPr>
          <p:cNvPr id="4" name="Oval 3"/>
          <p:cNvSpPr/>
          <p:nvPr/>
        </p:nvSpPr>
        <p:spPr>
          <a:xfrm>
            <a:off x="7236823" y="2481943"/>
            <a:ext cx="2429692" cy="11495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B Zar" panose="00000400000000000000" pitchFamily="2" charset="-78"/>
              </a:rPr>
              <a:t>استقبال</a:t>
            </a:r>
            <a:r>
              <a:rPr lang="fa-IR" dirty="0" smtClean="0">
                <a:solidFill>
                  <a:schemeClr val="tx1"/>
                </a:solidFill>
                <a:cs typeface="B Shiraz" panose="00000400000000000000" pitchFamily="2" charset="-78"/>
              </a:rPr>
              <a:t> مردم از مدارس</a:t>
            </a:r>
            <a:endParaRPr lang="en-US" dirty="0">
              <a:solidFill>
                <a:schemeClr val="tx1"/>
              </a:solidFill>
              <a:cs typeface="B Shiraz" panose="00000400000000000000" pitchFamily="2" charset="-78"/>
            </a:endParaRPr>
          </a:p>
        </p:txBody>
      </p:sp>
      <p:sp>
        <p:nvSpPr>
          <p:cNvPr id="5" name="Oval 4"/>
          <p:cNvSpPr/>
          <p:nvPr/>
        </p:nvSpPr>
        <p:spPr>
          <a:xfrm>
            <a:off x="782113" y="2574823"/>
            <a:ext cx="2581024" cy="108421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cs typeface="B Shiraz" panose="00000400000000000000" pitchFamily="2" charset="-78"/>
              </a:rPr>
              <a:t>اشنایی روحانیان با مظاهر علوم جدید</a:t>
            </a:r>
            <a:endParaRPr lang="en-US" dirty="0">
              <a:solidFill>
                <a:schemeClr val="tx1"/>
              </a:solidFill>
              <a:cs typeface="B Shiraz" panose="00000400000000000000" pitchFamily="2" charset="-78"/>
            </a:endParaRPr>
          </a:p>
        </p:txBody>
      </p:sp>
      <p:sp>
        <p:nvSpPr>
          <p:cNvPr id="6" name="Oval 5"/>
          <p:cNvSpPr/>
          <p:nvPr/>
        </p:nvSpPr>
        <p:spPr>
          <a:xfrm>
            <a:off x="6609806" y="3831894"/>
            <a:ext cx="2429691" cy="14249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cs typeface="B Shiraz" panose="00000400000000000000" pitchFamily="2" charset="-78"/>
              </a:rPr>
              <a:t>فعالیت مدارس خارجی</a:t>
            </a:r>
            <a:endParaRPr lang="en-US" dirty="0">
              <a:solidFill>
                <a:schemeClr val="tx1"/>
              </a:solidFill>
              <a:cs typeface="B Shiraz" panose="00000400000000000000" pitchFamily="2" charset="-78"/>
            </a:endParaRPr>
          </a:p>
        </p:txBody>
      </p:sp>
      <p:sp>
        <p:nvSpPr>
          <p:cNvPr id="7" name="Oval 6"/>
          <p:cNvSpPr/>
          <p:nvPr/>
        </p:nvSpPr>
        <p:spPr>
          <a:xfrm>
            <a:off x="1567543" y="4113167"/>
            <a:ext cx="2534194" cy="1098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cs typeface="B Shiraz" panose="00000400000000000000" pitchFamily="2" charset="-78"/>
              </a:rPr>
              <a:t>سفرهای زیارتی روحانیان به خارج از کشور</a:t>
            </a:r>
            <a:endParaRPr lang="en-US" dirty="0">
              <a:solidFill>
                <a:schemeClr val="tx1"/>
              </a:solidFill>
              <a:cs typeface="B Shiraz" panose="00000400000000000000" pitchFamily="2" charset="-78"/>
            </a:endParaRPr>
          </a:p>
        </p:txBody>
      </p:sp>
      <p:sp>
        <p:nvSpPr>
          <p:cNvPr id="8" name="Oval 7"/>
          <p:cNvSpPr/>
          <p:nvPr/>
        </p:nvSpPr>
        <p:spPr>
          <a:xfrm>
            <a:off x="4088674" y="2841171"/>
            <a:ext cx="2521132" cy="9907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cs typeface="B Shiraz" panose="00000400000000000000" pitchFamily="2" charset="-78"/>
              </a:rPr>
              <a:t>روابط اجتماعی اقتصادی روحانیان با تجار</a:t>
            </a:r>
            <a:endParaRPr lang="en-US" dirty="0">
              <a:solidFill>
                <a:schemeClr val="tx1"/>
              </a:solidFill>
              <a:cs typeface="B Shiraz" panose="00000400000000000000" pitchFamily="2" charset="-78"/>
            </a:endParaRPr>
          </a:p>
        </p:txBody>
      </p:sp>
    </p:spTree>
    <p:extLst>
      <p:ext uri="{BB962C8B-B14F-4D97-AF65-F5344CB8AC3E}">
        <p14:creationId xmlns:p14="http://schemas.microsoft.com/office/powerpoint/2010/main" val="34588888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r>
              <a:rPr lang="fa-IR" sz="3200" dirty="0">
                <a:latin typeface="Calibri" panose="020F0502020204030204" pitchFamily="34" charset="0"/>
                <a:ea typeface="Calibri" panose="020F0502020204030204" pitchFamily="34" charset="0"/>
                <a:cs typeface="B Nazanin" panose="00000400000000000000" pitchFamily="2" charset="-78"/>
              </a:rPr>
              <a:t>ترقی خواهی برخی از روحانیان و نیز استقبال عمومی مردم از مدارس جدیده ،روحانیان را از موضع </a:t>
            </a:r>
            <a:r>
              <a:rPr lang="fa-IR" sz="3200" dirty="0">
                <a:solidFill>
                  <a:srgbClr val="FF0000"/>
                </a:solidFill>
                <a:latin typeface="Calibri" panose="020F0502020204030204" pitchFamily="34" charset="0"/>
                <a:ea typeface="Calibri" panose="020F0502020204030204" pitchFamily="34" charset="0"/>
                <a:cs typeface="B Nazanin" panose="00000400000000000000" pitchFamily="2" charset="-78"/>
              </a:rPr>
              <a:t>سلبی و منفعلانه </a:t>
            </a:r>
            <a:r>
              <a:rPr lang="fa-IR" sz="3200" dirty="0">
                <a:latin typeface="Calibri" panose="020F0502020204030204" pitchFamily="34" charset="0"/>
                <a:ea typeface="Calibri" panose="020F0502020204030204" pitchFamily="34" charset="0"/>
                <a:cs typeface="B Nazanin" panose="00000400000000000000" pitchFamily="2" charset="-78"/>
              </a:rPr>
              <a:t>نسبت به مدارس جدیده خارج ساخت و  برخی از آنان بصورت </a:t>
            </a:r>
            <a:r>
              <a:rPr lang="fa-IR" sz="3200" dirty="0">
                <a:solidFill>
                  <a:srgbClr val="FF0000"/>
                </a:solidFill>
                <a:latin typeface="Calibri" panose="020F0502020204030204" pitchFamily="34" charset="0"/>
                <a:ea typeface="Calibri" panose="020F0502020204030204" pitchFamily="34" charset="0"/>
                <a:cs typeface="B Nazanin" panose="00000400000000000000" pitchFamily="2" charset="-78"/>
              </a:rPr>
              <a:t>ایجابی و فعالانه </a:t>
            </a:r>
            <a:r>
              <a:rPr lang="fa-IR" sz="3200" dirty="0" smtClean="0">
                <a:solidFill>
                  <a:srgbClr val="FF0000"/>
                </a:solidFill>
                <a:latin typeface="Calibri" panose="020F0502020204030204" pitchFamily="34" charset="0"/>
                <a:ea typeface="Calibri" panose="020F0502020204030204" pitchFamily="34" charset="0"/>
                <a:cs typeface="B Nazanin" panose="00000400000000000000" pitchFamily="2" charset="-78"/>
              </a:rPr>
              <a:t>به</a:t>
            </a:r>
            <a:r>
              <a:rPr lang="en-US" sz="3200" dirty="0" smtClean="0">
                <a:solidFill>
                  <a:srgbClr val="FF0000"/>
                </a:solidFill>
                <a:latin typeface="Calibri" panose="020F0502020204030204" pitchFamily="34" charset="0"/>
                <a:ea typeface="Calibri" panose="020F0502020204030204" pitchFamily="34" charset="0"/>
                <a:cs typeface="B Nazanin" panose="00000400000000000000" pitchFamily="2" charset="-78"/>
              </a:rPr>
              <a:t> </a:t>
            </a:r>
            <a:r>
              <a:rPr lang="fa-IR" sz="3200" dirty="0" smtClean="0">
                <a:solidFill>
                  <a:srgbClr val="FF0000"/>
                </a:solidFill>
                <a:latin typeface="Calibri" panose="020F0502020204030204" pitchFamily="34" charset="0"/>
                <a:ea typeface="Calibri" panose="020F0502020204030204" pitchFamily="34" charset="0"/>
                <a:cs typeface="B Nazanin" panose="00000400000000000000" pitchFamily="2" charset="-78"/>
              </a:rPr>
              <a:t>تشویق، </a:t>
            </a:r>
            <a:r>
              <a:rPr lang="fa-IR" sz="3200" dirty="0">
                <a:solidFill>
                  <a:srgbClr val="FF0000"/>
                </a:solidFill>
                <a:latin typeface="Calibri" panose="020F0502020204030204" pitchFamily="34" charset="0"/>
                <a:ea typeface="Calibri" panose="020F0502020204030204" pitchFamily="34" charset="0"/>
                <a:cs typeface="B Nazanin" panose="00000400000000000000" pitchFamily="2" charset="-78"/>
              </a:rPr>
              <a:t>حمایت </a:t>
            </a:r>
            <a:r>
              <a:rPr lang="fa-IR" sz="3200" dirty="0" smtClean="0">
                <a:solidFill>
                  <a:srgbClr val="FF0000"/>
                </a:solidFill>
                <a:latin typeface="Calibri" panose="020F0502020204030204" pitchFamily="34" charset="0"/>
                <a:ea typeface="Calibri" panose="020F0502020204030204" pitchFamily="34" charset="0"/>
                <a:cs typeface="B Nazanin" panose="00000400000000000000" pitchFamily="2" charset="-78"/>
              </a:rPr>
              <a:t>و </a:t>
            </a:r>
            <a:r>
              <a:rPr lang="fa-IR" sz="3200" dirty="0">
                <a:solidFill>
                  <a:srgbClr val="FF0000"/>
                </a:solidFill>
                <a:latin typeface="Calibri" panose="020F0502020204030204" pitchFamily="34" charset="0"/>
                <a:ea typeface="Calibri" panose="020F0502020204030204" pitchFamily="34" charset="0"/>
                <a:cs typeface="B Nazanin" panose="00000400000000000000" pitchFamily="2" charset="-78"/>
              </a:rPr>
              <a:t>برپایی مدرسه </a:t>
            </a:r>
            <a:r>
              <a:rPr lang="fa-IR" sz="3200" dirty="0">
                <a:latin typeface="Calibri" panose="020F0502020204030204" pitchFamily="34" charset="0"/>
                <a:ea typeface="Calibri" panose="020F0502020204030204" pitchFamily="34" charset="0"/>
                <a:cs typeface="B Nazanin" panose="00000400000000000000" pitchFamily="2" charset="-78"/>
              </a:rPr>
              <a:t>و انتشار علوم جدیده  پرداختند. </a:t>
            </a:r>
            <a:endParaRPr lang="en-US" sz="3200" dirty="0">
              <a:cs typeface="B Nazanin" panose="00000400000000000000" pitchFamily="2" charset="-78"/>
            </a:endParaRPr>
          </a:p>
        </p:txBody>
      </p:sp>
    </p:spTree>
    <p:extLst>
      <p:ext uri="{BB962C8B-B14F-4D97-AF65-F5344CB8AC3E}">
        <p14:creationId xmlns:p14="http://schemas.microsoft.com/office/powerpoint/2010/main" val="8720789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7"/>
            <a:ext cx="8761413" cy="1119827"/>
          </a:xfrm>
        </p:spPr>
        <p:txBody>
          <a:bodyPr/>
          <a:lstStyle/>
          <a:p>
            <a:pPr algn="ctr"/>
            <a:r>
              <a:rPr lang="fa-IR" b="1" dirty="0">
                <a:latin typeface="Calibri" panose="020F0502020204030204" pitchFamily="34" charset="0"/>
                <a:ea typeface="Calibri" panose="020F0502020204030204" pitchFamily="34" charset="0"/>
                <a:cs typeface="B Nazanin" panose="00000400000000000000" pitchFamily="2" charset="-78"/>
              </a:rPr>
              <a:t> </a:t>
            </a:r>
            <a:r>
              <a:rPr lang="fa-IR" b="1" dirty="0">
                <a:solidFill>
                  <a:schemeClr val="tx1"/>
                </a:solidFill>
                <a:latin typeface="Calibri" panose="020F0502020204030204" pitchFamily="34" charset="0"/>
                <a:ea typeface="Calibri" panose="020F0502020204030204" pitchFamily="34" charset="0"/>
                <a:cs typeface="B Titr" panose="00000700000000000000" pitchFamily="2" charset="-78"/>
              </a:rPr>
              <a:t>نقش تشویقی روحانیان</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p:txBody>
          <a:bodyPr>
            <a:normAutofit fontScale="92500" lnSpcReduction="20000"/>
          </a:bodyPr>
          <a:lstStyle/>
          <a:p>
            <a:pPr algn="r" rtl="1"/>
            <a:r>
              <a:rPr lang="fa-IR" dirty="0">
                <a:latin typeface="Calibri" panose="020F0502020204030204" pitchFamily="34" charset="0"/>
                <a:ea typeface="Calibri" panose="020F0502020204030204" pitchFamily="34" charset="0"/>
                <a:cs typeface="B Nazanin" panose="00000400000000000000" pitchFamily="2" charset="-78"/>
              </a:rPr>
              <a:t>جناب اقای </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اقا سید عبدالله سلمه تعالی </a:t>
            </a:r>
            <a:r>
              <a:rPr lang="fa-IR" dirty="0">
                <a:latin typeface="Calibri" panose="020F0502020204030204" pitchFamily="34" charset="0"/>
                <a:ea typeface="Calibri" panose="020F0502020204030204" pitchFamily="34" charset="0"/>
                <a:cs typeface="B Nazanin" panose="00000400000000000000" pitchFamily="2" charset="-78"/>
              </a:rPr>
              <a:t>که چند نفر از اقازادگان ایشان در مدرسه مظفری مشغول به تحصیل اند به اتفاق جناب </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اقا شیخ  میرزا حسن مجتهد</a:t>
            </a:r>
            <a:r>
              <a:rPr lang="fa-IR" dirty="0">
                <a:latin typeface="Calibri" panose="020F0502020204030204" pitchFamily="34" charset="0"/>
                <a:ea typeface="Calibri" panose="020F0502020204030204" pitchFamily="34" charset="0"/>
                <a:cs typeface="B Nazanin" panose="00000400000000000000" pitchFamily="2" charset="-78"/>
              </a:rPr>
              <a:t> که اقازاده ایشان نیز در این مدرسه مشغول به تحصیل اند به مجلس مزبور ورود فرمودند و با حضور ایشان از شاگردان امتحاناتی به عمل آمد</a:t>
            </a:r>
            <a:r>
              <a:rPr lang="fa-IR" dirty="0">
                <a:latin typeface="Calibri" panose="020F0502020204030204" pitchFamily="34" charset="0"/>
                <a:ea typeface="Calibri" panose="020F0502020204030204" pitchFamily="34" charset="0"/>
                <a:cs typeface="Times New Roman" panose="02020603050405020304" pitchFamily="18" charset="0"/>
              </a:rPr>
              <a:t>»</a:t>
            </a:r>
            <a:r>
              <a:rPr lang="fa-IR" dirty="0">
                <a:latin typeface="Calibri" panose="020F0502020204030204" pitchFamily="34" charset="0"/>
                <a:ea typeface="Calibri" panose="020F0502020204030204" pitchFamily="34" charset="0"/>
                <a:cs typeface="B Nazanin" panose="00000400000000000000" pitchFamily="2" charset="-78"/>
              </a:rPr>
              <a:t>(</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روزنامه معارف</a:t>
            </a:r>
            <a:r>
              <a:rPr lang="fa-IR" dirty="0">
                <a:latin typeface="Calibri" panose="020F0502020204030204" pitchFamily="34" charset="0"/>
                <a:ea typeface="Calibri" panose="020F0502020204030204" pitchFamily="34" charset="0"/>
                <a:cs typeface="B Nazanin" panose="00000400000000000000" pitchFamily="2" charset="-78"/>
              </a:rPr>
              <a:t>، شماره: 2 ،سال 1316ق</a:t>
            </a:r>
            <a:r>
              <a:rPr lang="fa-IR" dirty="0" smtClean="0">
                <a:latin typeface="Calibri" panose="020F0502020204030204" pitchFamily="34" charset="0"/>
                <a:ea typeface="Calibri" panose="020F0502020204030204" pitchFamily="34" charset="0"/>
                <a:cs typeface="B Nazanin" panose="00000400000000000000" pitchFamily="2" charset="-78"/>
              </a:rPr>
              <a:t>)</a:t>
            </a:r>
          </a:p>
          <a:p>
            <a:pPr algn="r" rtl="1"/>
            <a:r>
              <a:rPr lang="fa-IR" dirty="0">
                <a:latin typeface="Calibri" panose="020F0502020204030204" pitchFamily="34" charset="0"/>
                <a:ea typeface="Calibri" panose="020F0502020204030204" pitchFamily="34" charset="0"/>
                <a:cs typeface="B Nazanin" panose="00000400000000000000" pitchFamily="2" charset="-78"/>
              </a:rPr>
              <a:t>:</a:t>
            </a:r>
            <a:r>
              <a:rPr lang="fa-IR" dirty="0">
                <a:latin typeface="Calibri" panose="020F0502020204030204" pitchFamily="34" charset="0"/>
                <a:ea typeface="Calibri" panose="020F0502020204030204" pitchFamily="34" charset="0"/>
                <a:cs typeface="Times New Roman" panose="02020603050405020304" pitchFamily="18" charset="0"/>
              </a:rPr>
              <a:t>«</a:t>
            </a:r>
            <a:r>
              <a:rPr lang="fa-IR" dirty="0">
                <a:latin typeface="Calibri" panose="020F0502020204030204" pitchFamily="34" charset="0"/>
                <a:ea typeface="Calibri" panose="020F0502020204030204" pitchFamily="34" charset="0"/>
                <a:cs typeface="B Nazanin" panose="00000400000000000000" pitchFamily="2" charset="-78"/>
              </a:rPr>
              <a:t> عصر روز پنجشنبه جناب مستطاب حجه الاسلام اقای </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حاجی میرزا حسن آشتیانی </a:t>
            </a:r>
            <a:r>
              <a:rPr lang="fa-IR" dirty="0">
                <a:latin typeface="Calibri" panose="020F0502020204030204" pitchFamily="34" charset="0"/>
                <a:ea typeface="Calibri" panose="020F0502020204030204" pitchFamily="34" charset="0"/>
                <a:cs typeface="B Nazanin" panose="00000400000000000000" pitchFamily="2" charset="-78"/>
              </a:rPr>
              <a:t>با بعضی از بستگان خودشان محض ترویج علم و تشویق شاگردان مدارس و مکاتب ملیه به مدرسه شرف تشریف بردند .....بالجمله شاگردان مدرسه در این روز خدمت جناب حجه الاسلام اقا میرزا آشتیانی مختصر امتحاناتی داده </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ترقیات فوق العاده جوانان و اطفال صغیر السن </a:t>
            </a:r>
            <a:r>
              <a:rPr lang="fa-IR" dirty="0">
                <a:latin typeface="Calibri" panose="020F0502020204030204" pitchFamily="34" charset="0"/>
                <a:ea typeface="Calibri" panose="020F0502020204030204" pitchFamily="34" charset="0"/>
                <a:cs typeface="B Nazanin" panose="00000400000000000000" pitchFamily="2" charset="-78"/>
              </a:rPr>
              <a:t>در این مدت قلیله مورد کمال تعجب و تحسین جناب ایشان افتاد </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انعامی محض تشویق  </a:t>
            </a:r>
            <a:r>
              <a:rPr lang="fa-IR" dirty="0">
                <a:latin typeface="Calibri" panose="020F0502020204030204" pitchFamily="34" charset="0"/>
                <a:ea typeface="Calibri" panose="020F0502020204030204" pitchFamily="34" charset="0"/>
                <a:cs typeface="B Nazanin" panose="00000400000000000000" pitchFamily="2" charset="-78"/>
              </a:rPr>
              <a:t>به هر  یک از شاگردان مبذول داشت </a:t>
            </a:r>
            <a:r>
              <a:rPr lang="fa-IR" dirty="0">
                <a:latin typeface="Calibri" panose="020F0502020204030204" pitchFamily="34" charset="0"/>
                <a:ea typeface="Calibri" panose="020F0502020204030204" pitchFamily="34" charset="0"/>
                <a:cs typeface="Times New Roman" panose="02020603050405020304" pitchFamily="18" charset="0"/>
              </a:rPr>
              <a:t>»</a:t>
            </a:r>
            <a:r>
              <a:rPr lang="fa-IR" dirty="0">
                <a:latin typeface="Calibri" panose="020F0502020204030204" pitchFamily="34" charset="0"/>
                <a:ea typeface="Calibri" panose="020F0502020204030204" pitchFamily="34" charset="0"/>
                <a:cs typeface="B Nazanin" panose="00000400000000000000" pitchFamily="2" charset="-78"/>
              </a:rPr>
              <a:t>(</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خلاصه الحوادث، </a:t>
            </a:r>
            <a:r>
              <a:rPr lang="fa-IR" dirty="0">
                <a:latin typeface="Calibri" panose="020F0502020204030204" pitchFamily="34" charset="0"/>
                <a:ea typeface="Calibri" panose="020F0502020204030204" pitchFamily="34" charset="0"/>
                <a:cs typeface="B Nazanin" panose="00000400000000000000" pitchFamily="2" charset="-78"/>
              </a:rPr>
              <a:t>شماره: 20، سال 1316 قمری). </a:t>
            </a:r>
            <a:endParaRPr lang="fa-IR" dirty="0" smtClean="0">
              <a:latin typeface="Calibri" panose="020F0502020204030204" pitchFamily="34" charset="0"/>
              <a:ea typeface="Calibri" panose="020F0502020204030204" pitchFamily="34" charset="0"/>
              <a:cs typeface="B Nazanin" panose="00000400000000000000" pitchFamily="2" charset="-78"/>
            </a:endParaRPr>
          </a:p>
          <a:p>
            <a:pPr algn="r" rtl="1"/>
            <a:r>
              <a:rPr lang="fa-IR" dirty="0">
                <a:latin typeface="Calibri" panose="020F0502020204030204" pitchFamily="34" charset="0"/>
                <a:ea typeface="Calibri" panose="020F0502020204030204" pitchFamily="34" charset="0"/>
                <a:cs typeface="B Nazanin" panose="00000400000000000000" pitchFamily="2" charset="-78"/>
              </a:rPr>
              <a:t>در ابتدا تشکیل مدارس جدیده در تهران چنین مسموع می شد که وضع تربیت و ترتیب آن مخالف طریقه معموله شرع و رویه اسلام است تا در روز دوشنبه 24 صفر وارد شدم در مدرسه شرف و در سابق بر ان هم بسیاحت مدرسه ادب رفته بودم وضع این دو مدرسه را برخلاف مسموع مشاهده نمودم الحق </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بسیار مناسب است ترویج این نوع از مدارس در مملکت اسلام اگر به همین طریق باشد که مشاهده شده است مستمر بماند و تغییر وضع ان نشود بنحوی که مخالف با رویه شرع </a:t>
            </a:r>
            <a:r>
              <a:rPr lang="fa-IR" dirty="0" smtClean="0">
                <a:solidFill>
                  <a:srgbClr val="FF0000"/>
                </a:solidFill>
                <a:latin typeface="Calibri" panose="020F0502020204030204" pitchFamily="34" charset="0"/>
                <a:ea typeface="Calibri" panose="020F0502020204030204" pitchFamily="34" charset="0"/>
                <a:cs typeface="B Nazanin" panose="00000400000000000000" pitchFamily="2" charset="-78"/>
              </a:rPr>
              <a:t>نباشد </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و بقای ان به همین طریقه سبب ترویج اسلام و علوم دینیه خواهد شد. </a:t>
            </a:r>
            <a:r>
              <a:rPr lang="fa-IR" dirty="0">
                <a:latin typeface="Calibri" panose="020F0502020204030204" pitchFamily="34" charset="0"/>
                <a:ea typeface="Calibri" panose="020F0502020204030204" pitchFamily="34" charset="0"/>
                <a:cs typeface="B Nazanin" panose="00000400000000000000" pitchFamily="2" charset="-78"/>
              </a:rPr>
              <a:t>محمد علی حسینی» (نامه محمد علی حسینی به </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روزنامه تربیت،شماره</a:t>
            </a:r>
            <a:r>
              <a:rPr lang="fa-IR" dirty="0">
                <a:latin typeface="Calibri" panose="020F0502020204030204" pitchFamily="34" charset="0"/>
                <a:ea typeface="Calibri" panose="020F0502020204030204" pitchFamily="34" charset="0"/>
                <a:cs typeface="B Nazanin" panose="00000400000000000000" pitchFamily="2" charset="-78"/>
              </a:rPr>
              <a:t>: 148 ،سال1317ق). </a:t>
            </a:r>
            <a:endParaRPr lang="en-US" dirty="0"/>
          </a:p>
        </p:txBody>
      </p:sp>
    </p:spTree>
    <p:extLst>
      <p:ext uri="{BB962C8B-B14F-4D97-AF65-F5344CB8AC3E}">
        <p14:creationId xmlns:p14="http://schemas.microsoft.com/office/powerpoint/2010/main" val="11606771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tx1"/>
                </a:solidFill>
                <a:cs typeface="B Titr" panose="00000700000000000000" pitchFamily="2" charset="-78"/>
              </a:rPr>
              <a:t>سید عبدالله بهبهانی</a:t>
            </a:r>
            <a:endParaRPr lang="en-US" dirty="0">
              <a:solidFill>
                <a:schemeClr val="tx1"/>
              </a:solidFill>
              <a:cs typeface="B Titr" panose="00000700000000000000" pitchFamily="2" charset="-78"/>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30583" y="2259874"/>
            <a:ext cx="5172892" cy="4323806"/>
          </a:xfrm>
        </p:spPr>
      </p:pic>
    </p:spTree>
    <p:extLst>
      <p:ext uri="{BB962C8B-B14F-4D97-AF65-F5344CB8AC3E}">
        <p14:creationId xmlns:p14="http://schemas.microsoft.com/office/powerpoint/2010/main" val="37599375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3" y="842211"/>
            <a:ext cx="8761413" cy="914399"/>
          </a:xfrm>
        </p:spPr>
        <p:txBody>
          <a:bodyPr/>
          <a:lstStyle/>
          <a:p>
            <a:pPr lvl="0" indent="-342900" algn="ctr" rtl="1">
              <a:lnSpc>
                <a:spcPct val="115000"/>
              </a:lnSpc>
              <a:spcBef>
                <a:spcPts val="0"/>
              </a:spcBef>
              <a:spcAft>
                <a:spcPts val="1000"/>
              </a:spcAft>
            </a:pPr>
            <a:r>
              <a:rPr lang="fa-IR" sz="4000" b="1" dirty="0">
                <a:solidFill>
                  <a:schemeClr val="tx1"/>
                </a:solidFill>
                <a:latin typeface="Calibri" panose="020F0502020204030204" pitchFamily="34" charset="0"/>
                <a:ea typeface="Calibri" panose="020F0502020204030204" pitchFamily="34" charset="0"/>
                <a:cs typeface="B Titr" panose="00000700000000000000" pitchFamily="2" charset="-78"/>
              </a:rPr>
              <a:t>نقش حمایتی روحانیان </a:t>
            </a:r>
            <a:endParaRPr lang="en-US" sz="4000" dirty="0">
              <a:solidFill>
                <a:schemeClr val="tx1"/>
              </a:solidFill>
              <a:cs typeface="B Titr" panose="00000700000000000000" pitchFamily="2" charset="-78"/>
            </a:endParaRPr>
          </a:p>
        </p:txBody>
      </p:sp>
      <p:sp>
        <p:nvSpPr>
          <p:cNvPr id="3" name="Content Placeholder 2"/>
          <p:cNvSpPr>
            <a:spLocks noGrp="1"/>
          </p:cNvSpPr>
          <p:nvPr>
            <p:ph idx="1"/>
          </p:nvPr>
        </p:nvSpPr>
        <p:spPr/>
        <p:txBody>
          <a:bodyPr>
            <a:normAutofit fontScale="92500" lnSpcReduction="10000"/>
          </a:bodyPr>
          <a:lstStyle/>
          <a:p>
            <a:pPr marL="0" marR="0" algn="just" rtl="1">
              <a:lnSpc>
                <a:spcPct val="115000"/>
              </a:lnSpc>
              <a:spcBef>
                <a:spcPts val="0"/>
              </a:spcBef>
              <a:spcAft>
                <a:spcPts val="1000"/>
              </a:spcAft>
            </a:pPr>
            <a:r>
              <a:rPr lang="fa-IR" sz="2000" dirty="0">
                <a:latin typeface="Calibri" panose="020F0502020204030204" pitchFamily="34" charset="0"/>
                <a:ea typeface="Calibri" panose="020F0502020204030204" pitchFamily="34" charset="0"/>
                <a:cs typeface="B Nazanin" panose="00000400000000000000" pitchFamily="2" charset="-78"/>
              </a:rPr>
              <a:t>برای نمونه شیخ فضل الله نوری کمک مالی خود به مدارس جدید را اینگونه شرح می دهد</a:t>
            </a:r>
            <a:endParaRPr lang="en-US" dirty="0">
              <a:latin typeface="Calibri" panose="020F0502020204030204" pitchFamily="34" charset="0"/>
              <a:ea typeface="Calibri" panose="020F0502020204030204" pitchFamily="34" charset="0"/>
              <a:cs typeface="Arial" panose="020B0604020202020204" pitchFamily="34" charset="0"/>
            </a:endParaRPr>
          </a:p>
          <a:p>
            <a:pPr marL="473710" marR="68580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    مخفی نماناد بر اخوان مومنین ختم الله لهم بالخیر و السعاده که انصافا این امری را که اقدام فرمودند خیر جاری بزرگی است خوب است همه در این خیر امداد نمایند فی الحقیقه نجاه منجی از عذاب علیم است فاستبقوا الخیرات و سارعوا الی مغفره من ربکم لینفعکم یوم لاینفع مال لابنون و این حقیر انشاءالله تعالی محض اینکه بی بهره از خیر معظم نباشم مبلغ یکصد قران </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برای این خیر </a:t>
            </a:r>
            <a:r>
              <a:rPr lang="fa-IR" dirty="0">
                <a:latin typeface="Calibri" panose="020F0502020204030204" pitchFamily="34" charset="0"/>
                <a:ea typeface="Calibri" panose="020F0502020204030204" pitchFamily="34" charset="0"/>
                <a:cs typeface="B Nazanin" panose="00000400000000000000" pitchFamily="2" charset="-78"/>
              </a:rPr>
              <a:t>خدمت خواهم نمود.(</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روزنامه معارف، </a:t>
            </a:r>
            <a:r>
              <a:rPr lang="fa-IR" dirty="0">
                <a:latin typeface="Calibri" panose="020F0502020204030204" pitchFamily="34" charset="0"/>
                <a:ea typeface="Calibri" panose="020F0502020204030204" pitchFamily="34" charset="0"/>
                <a:cs typeface="B Nazanin" panose="00000400000000000000" pitchFamily="2" charset="-78"/>
              </a:rPr>
              <a:t>شماره: 10، سال 1316ق).</a:t>
            </a:r>
            <a:endParaRPr lang="en-US" dirty="0">
              <a:latin typeface="Calibri" panose="020F0502020204030204" pitchFamily="34" charset="0"/>
              <a:ea typeface="Calibri" panose="020F0502020204030204" pitchFamily="34" charset="0"/>
              <a:cs typeface="Arial" panose="020B0604020202020204" pitchFamily="34" charset="0"/>
            </a:endParaRPr>
          </a:p>
          <a:p>
            <a:pPr algn="r" rtl="1"/>
            <a:r>
              <a:rPr lang="fa-IR" dirty="0">
                <a:latin typeface="Calibri" panose="020F0502020204030204" pitchFamily="34" charset="0"/>
                <a:ea typeface="Calibri" panose="020F0502020204030204" pitchFamily="34" charset="0"/>
                <a:cs typeface="Times New Roman" panose="02020603050405020304" pitchFamily="18" charset="0"/>
              </a:rPr>
              <a:t>«</a:t>
            </a:r>
            <a:r>
              <a:rPr lang="fa-IR" dirty="0">
                <a:latin typeface="Calibri" panose="020F0502020204030204" pitchFamily="34" charset="0"/>
                <a:ea typeface="Calibri" panose="020F0502020204030204" pitchFamily="34" charset="0"/>
                <a:cs typeface="B Nazanin" panose="00000400000000000000" pitchFamily="2" charset="-78"/>
              </a:rPr>
              <a:t>چون ورقه وجه اعانه را نزد یکی از آقایان می برند که مهر و امضا نماید آن شخص جناب مستطاب شریعتمدار حاجی سید ابراهیم مجتهد معروف به حاجی سید جواد سلمه تعالی بوده و وقتی از شرح ورقه استفسار می فرمایند و چون درست به مساله مسبوق می شوند تمجید و تعریف زیاد از این کار خیر می نماید و اهل مجلس را بهمراهی و مساعدت تحریض و ترغیب میکند و  ورقه را از مامور گرفته به خط خود بیست تومان باسم اعانه سالیانه مرقوم می نماید و از اینجا معلوم می شود که علمای اعلام که حامیان اسلام اند موید نشر و انشار علوم و معارف می باشند نه مانع و اگر حرفی بوده و در جای دیگری بوده و بعبارت اخری با معقول کاری نداشته مجهول را منع می نموده اند.</a:t>
            </a:r>
            <a:r>
              <a:rPr lang="fa-IR" dirty="0">
                <a:latin typeface="Calibri" panose="020F0502020204030204" pitchFamily="34" charset="0"/>
                <a:ea typeface="Calibri" panose="020F0502020204030204" pitchFamily="34" charset="0"/>
                <a:cs typeface="Times New Roman" panose="02020603050405020304" pitchFamily="18" charset="0"/>
              </a:rPr>
              <a:t>»</a:t>
            </a:r>
            <a:r>
              <a:rPr lang="fa-IR" dirty="0">
                <a:latin typeface="Calibri" panose="020F0502020204030204" pitchFamily="34" charset="0"/>
                <a:ea typeface="Calibri" panose="020F0502020204030204" pitchFamily="34" charset="0"/>
                <a:cs typeface="B Nazanin" panose="00000400000000000000" pitchFamily="2" charset="-78"/>
              </a:rPr>
              <a:t> (</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روزنامه تربیت</a:t>
            </a:r>
            <a:r>
              <a:rPr lang="fa-IR" dirty="0">
                <a:latin typeface="Calibri" panose="020F0502020204030204" pitchFamily="34" charset="0"/>
                <a:ea typeface="Calibri" panose="020F0502020204030204" pitchFamily="34" charset="0"/>
                <a:cs typeface="B Nazanin" panose="00000400000000000000" pitchFamily="2" charset="-78"/>
              </a:rPr>
              <a:t>، شماره:382 ،سال 1317ق)</a:t>
            </a:r>
            <a:endParaRPr lang="en-US" dirty="0"/>
          </a:p>
        </p:txBody>
      </p:sp>
    </p:spTree>
    <p:extLst>
      <p:ext uri="{BB962C8B-B14F-4D97-AF65-F5344CB8AC3E}">
        <p14:creationId xmlns:p14="http://schemas.microsoft.com/office/powerpoint/2010/main" val="34262495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tx1"/>
                </a:solidFill>
                <a:cs typeface="B Titr" panose="00000700000000000000" pitchFamily="2" charset="-78"/>
              </a:rPr>
              <a:t>شیخ فضل الله نوری</a:t>
            </a:r>
            <a:endParaRPr lang="en-US" dirty="0">
              <a:solidFill>
                <a:schemeClr val="tx1"/>
              </a:solidFill>
              <a:cs typeface="B Titr" panose="000007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74273" y="2403566"/>
            <a:ext cx="4676503" cy="4271554"/>
          </a:xfrm>
        </p:spPr>
      </p:pic>
    </p:spTree>
    <p:extLst>
      <p:ext uri="{BB962C8B-B14F-4D97-AF65-F5344CB8AC3E}">
        <p14:creationId xmlns:p14="http://schemas.microsoft.com/office/powerpoint/2010/main" val="18431037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3" y="709864"/>
            <a:ext cx="8761413" cy="970768"/>
          </a:xfrm>
        </p:spPr>
        <p:txBody>
          <a:bodyPr/>
          <a:lstStyle/>
          <a:p>
            <a:pPr marL="0" marR="0" algn="ctr" rtl="1">
              <a:lnSpc>
                <a:spcPct val="115000"/>
              </a:lnSpc>
              <a:spcBef>
                <a:spcPts val="0"/>
              </a:spcBef>
              <a:spcAft>
                <a:spcPts val="1000"/>
              </a:spcAft>
            </a:pPr>
            <a:r>
              <a:rPr lang="fa-IR" b="1" dirty="0">
                <a:solidFill>
                  <a:schemeClr val="tx1"/>
                </a:solidFill>
                <a:latin typeface="Calibri" panose="020F0502020204030204" pitchFamily="34" charset="0"/>
                <a:ea typeface="Calibri" panose="020F0502020204030204" pitchFamily="34" charset="0"/>
                <a:cs typeface="B Titr" panose="00000700000000000000" pitchFamily="2" charset="-78"/>
              </a:rPr>
              <a:t>نقش مشارکتی روحانیان</a:t>
            </a:r>
            <a:r>
              <a:rPr lang="en-US" sz="3200" dirty="0">
                <a:latin typeface="Calibri" panose="020F0502020204030204" pitchFamily="34" charset="0"/>
                <a:ea typeface="Calibri" panose="020F0502020204030204" pitchFamily="34" charset="0"/>
                <a:cs typeface="Arial" panose="020B0604020202020204" pitchFamily="34" charset="0"/>
              </a:rPr>
              <a:t/>
            </a:r>
            <a:br>
              <a:rPr lang="en-US" sz="3200" dirty="0">
                <a:latin typeface="Calibri" panose="020F0502020204030204" pitchFamily="34" charset="0"/>
                <a:ea typeface="Calibri" panose="020F0502020204030204" pitchFamily="34" charset="0"/>
                <a:cs typeface="Arial" panose="020B0604020202020204" pitchFamily="34" charset="0"/>
              </a:rPr>
            </a:br>
            <a:endParaRPr lang="en-US" dirty="0"/>
          </a:p>
        </p:txBody>
      </p:sp>
      <p:sp>
        <p:nvSpPr>
          <p:cNvPr id="3" name="Content Placeholder 2"/>
          <p:cNvSpPr>
            <a:spLocks noGrp="1"/>
          </p:cNvSpPr>
          <p:nvPr>
            <p:ph idx="1"/>
          </p:nvPr>
        </p:nvSpPr>
        <p:spPr>
          <a:xfrm>
            <a:off x="1154955" y="2603500"/>
            <a:ext cx="8761412" cy="4254500"/>
          </a:xfrm>
        </p:spPr>
        <p:txBody>
          <a:bodyPr>
            <a:normAutofit fontScale="92500" lnSpcReduction="20000"/>
          </a:bodyPr>
          <a:lstStyle/>
          <a:p>
            <a:pPr marL="0" marR="0" algn="just" rtl="1">
              <a:lnSpc>
                <a:spcPct val="115000"/>
              </a:lnSpc>
              <a:spcBef>
                <a:spcPts val="0"/>
              </a:spcBef>
              <a:spcAft>
                <a:spcPts val="1000"/>
              </a:spcAft>
            </a:pPr>
            <a:r>
              <a:rPr lang="fa-IR" sz="2000" dirty="0">
                <a:latin typeface="Calibri" panose="020F0502020204030204" pitchFamily="34" charset="0"/>
                <a:ea typeface="Calibri" panose="020F0502020204030204" pitchFamily="34" charset="0"/>
                <a:cs typeface="B Nazanin" panose="00000400000000000000" pitchFamily="2" charset="-78"/>
              </a:rPr>
              <a:t>سید محمد طباطبایی در نامه خود به روزنامه تربیت هدف خود از تاسیس مدرسه اسلام را اینگونه نقل می کند</a:t>
            </a:r>
            <a:endParaRPr lang="en-US" dirty="0">
              <a:latin typeface="Calibri" panose="020F0502020204030204" pitchFamily="34" charset="0"/>
              <a:ea typeface="Calibri" panose="020F0502020204030204" pitchFamily="34" charset="0"/>
              <a:cs typeface="Arial" panose="020B0604020202020204" pitchFamily="34" charset="0"/>
            </a:endParaRPr>
          </a:p>
          <a:p>
            <a:pPr marL="473710" marR="685800" algn="just" rtl="1">
              <a:lnSpc>
                <a:spcPct val="115000"/>
              </a:lnSpc>
              <a:spcBef>
                <a:spcPts val="0"/>
              </a:spcBef>
              <a:spcAft>
                <a:spcPts val="1000"/>
              </a:spcAft>
            </a:pPr>
            <a:r>
              <a:rPr lang="fa-IR" b="1"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سالها مسلمین در این آرزو بودند و میل داشتند که فرزندان ایشان چون اطفال دیگران </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اهل علم و صنعت </a:t>
            </a:r>
            <a:r>
              <a:rPr lang="fa-IR" dirty="0">
                <a:latin typeface="Calibri" panose="020F0502020204030204" pitchFamily="34" charset="0"/>
                <a:ea typeface="Calibri" panose="020F0502020204030204" pitchFamily="34" charset="0"/>
                <a:cs typeface="B Nazanin" panose="00000400000000000000" pitchFamily="2" charset="-78"/>
              </a:rPr>
              <a:t>شوند تا دین و دنیای آنها </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منظم</a:t>
            </a:r>
            <a:r>
              <a:rPr lang="fa-IR" dirty="0">
                <a:latin typeface="Calibri" panose="020F0502020204030204" pitchFamily="34" charset="0"/>
                <a:ea typeface="Calibri" panose="020F0502020204030204" pitchFamily="34" charset="0"/>
                <a:cs typeface="B Nazanin" panose="00000400000000000000" pitchFamily="2" charset="-78"/>
              </a:rPr>
              <a:t> شود از زیر بار فقر و احتیاج و ذلت بیرون ایند و به انطور که می دانید </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مورد طعن و سخریه اجانب نشده در عداد ملت مرده معدوده محسوب نباشند </a:t>
            </a:r>
            <a:r>
              <a:rPr lang="fa-IR" dirty="0">
                <a:latin typeface="Calibri" panose="020F0502020204030204" pitchFamily="34" charset="0"/>
                <a:ea typeface="Calibri" panose="020F0502020204030204" pitchFamily="34" charset="0"/>
                <a:cs typeface="B Nazanin" panose="00000400000000000000" pitchFamily="2" charset="-78"/>
              </a:rPr>
              <a:t>... غرض از تاسیس مکاتب و مدارس این است که اطفال مسلمین که ودایع رب العالمین اند </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مسلمانان غیرتمند باخلاق و اهل علم و صنعت </a:t>
            </a:r>
            <a:r>
              <a:rPr lang="fa-IR" dirty="0">
                <a:latin typeface="Calibri" panose="020F0502020204030204" pitchFamily="34" charset="0"/>
                <a:ea typeface="Calibri" panose="020F0502020204030204" pitchFamily="34" charset="0"/>
                <a:cs typeface="B Nazanin" panose="00000400000000000000" pitchFamily="2" charset="-78"/>
              </a:rPr>
              <a:t>بار آیند تا هم خود آسوده باشند هم در مواقع ضرورت بکار دولت و ملت خورند... همچنین شرایط مدرسه این است که نظم و ترتیب آن اسلامی باشد تا طفل مسلم بار آید و </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در موقع حاجت </a:t>
            </a:r>
            <a:r>
              <a:rPr lang="fa-IR" dirty="0">
                <a:solidFill>
                  <a:srgbClr val="FF0000"/>
                </a:solidFill>
                <a:latin typeface="Calibri" panose="020F0502020204030204" pitchFamily="34" charset="0"/>
                <a:ea typeface="Calibri" panose="020F0502020204030204" pitchFamily="34" charset="0"/>
                <a:cs typeface="Times New Roman" panose="02020603050405020304" pitchFamily="18" charset="0"/>
              </a:rPr>
              <a:t>"</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بکار اسلام بخورد</a:t>
            </a:r>
            <a:r>
              <a:rPr lang="fa-IR" dirty="0">
                <a:latin typeface="Calibri" panose="020F0502020204030204" pitchFamily="34" charset="0"/>
                <a:ea typeface="Calibri" panose="020F0502020204030204" pitchFamily="34" charset="0"/>
                <a:cs typeface="Times New Roman" panose="02020603050405020304" pitchFamily="18" charset="0"/>
              </a:rPr>
              <a:t>"</a:t>
            </a:r>
            <a:r>
              <a:rPr lang="fa-IR" dirty="0">
                <a:latin typeface="Calibri" panose="020F0502020204030204" pitchFamily="34" charset="0"/>
                <a:ea typeface="Calibri" panose="020F0502020204030204" pitchFamily="34" charset="0"/>
                <a:cs typeface="B Nazanin" panose="00000400000000000000" pitchFamily="2" charset="-78"/>
              </a:rPr>
              <a:t> در چیزهایی که به متعلم اموخته میشود باید اهم را ملاحظه نمود طفل لازم است </a:t>
            </a:r>
            <a:r>
              <a:rPr lang="fa-IR" dirty="0">
                <a:solidFill>
                  <a:srgbClr val="FF0000"/>
                </a:solidFill>
                <a:latin typeface="Calibri" panose="020F0502020204030204" pitchFamily="34" charset="0"/>
                <a:ea typeface="Calibri" panose="020F0502020204030204" pitchFamily="34" charset="0"/>
                <a:cs typeface="B Nazanin" panose="00000400000000000000" pitchFamily="2" charset="-78"/>
              </a:rPr>
              <a:t>اول زبان وطن و ملت را یعنی فارسی و عربی بیاموزد و انگاه السنه خارجه </a:t>
            </a:r>
            <a:r>
              <a:rPr lang="fa-IR" dirty="0">
                <a:latin typeface="Calibri" panose="020F0502020204030204" pitchFamily="34" charset="0"/>
                <a:ea typeface="Calibri" panose="020F0502020204030204" pitchFamily="34" charset="0"/>
                <a:cs typeface="B Nazanin" panose="00000400000000000000" pitchFamily="2" charset="-78"/>
              </a:rPr>
              <a:t>را در ضمن فارسی و عربی عقاید و احکام مذهب را و اخلاق شرعیه و اداب اسلام را پس به علوم دیگر از طبیعی و ریاضی و شیمی و طب و سایر پردازد نیز جغرافیا و تاریخ را یاد گیرد خاصه سیره پیغمبر اکرم خاتم النبین و ائمه اطهار و فضایل و مناقب ایشان سلام الله علیه و تاریخ خلفا و سلاطین اسلام چه تاریخ خیلی در کار مدخلیت دارد(روزنامه تربیت، شماره: 206، سال 1318ق). </a:t>
            </a:r>
            <a:endParaRPr lang="fa-IR" dirty="0" smtClean="0">
              <a:latin typeface="Calibri" panose="020F0502020204030204" pitchFamily="34" charset="0"/>
              <a:ea typeface="Calibri" panose="020F0502020204030204" pitchFamily="34" charset="0"/>
              <a:cs typeface="B Nazanin" panose="00000400000000000000" pitchFamily="2" charset="-78"/>
            </a:endParaRPr>
          </a:p>
          <a:p>
            <a:pPr marL="473710" marR="68580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در پی اقدام سید محمد طباطبایی به برپایی مدرسه اسلام مدارس دیگری چون:هدایت،ایمانیه،قدسیه،شریعت،محمدیه ،حسنیه و سادات. از طرف روحانیان در پایتخت بر پا شدند.مدارسی نیز در ایالات و ولایات توسط روحانیان در قم،مشهد،قزوین،کرمانشاه اصفهان تشکیل شدند. </a:t>
            </a:r>
            <a:endParaRPr lang="en-US" dirty="0">
              <a:latin typeface="Calibri" panose="020F0502020204030204" pitchFamily="34" charset="0"/>
              <a:ea typeface="Calibri" panose="020F0502020204030204" pitchFamily="34" charset="0"/>
              <a:cs typeface="Arial" panose="020B0604020202020204" pitchFamily="34" charset="0"/>
            </a:endParaRPr>
          </a:p>
          <a:p>
            <a:pPr algn="r" rtl="1"/>
            <a:endParaRPr lang="en-US" dirty="0"/>
          </a:p>
        </p:txBody>
      </p:sp>
    </p:spTree>
    <p:extLst>
      <p:ext uri="{BB962C8B-B14F-4D97-AF65-F5344CB8AC3E}">
        <p14:creationId xmlns:p14="http://schemas.microsoft.com/office/powerpoint/2010/main" val="41877697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tx1"/>
                </a:solidFill>
                <a:cs typeface="B Titr" panose="00000700000000000000" pitchFamily="2" charset="-78"/>
              </a:rPr>
              <a:t>سید محمد طباطبایی</a:t>
            </a:r>
            <a:endParaRPr lang="en-US" dirty="0">
              <a:solidFill>
                <a:schemeClr val="tx1"/>
              </a:solidFill>
              <a:cs typeface="B Titr" panose="000007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44091" y="2325189"/>
            <a:ext cx="4650378" cy="4219302"/>
          </a:xfrm>
        </p:spPr>
      </p:pic>
    </p:spTree>
    <p:extLst>
      <p:ext uri="{BB962C8B-B14F-4D97-AF65-F5344CB8AC3E}">
        <p14:creationId xmlns:p14="http://schemas.microsoft.com/office/powerpoint/2010/main" val="19851091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tx1"/>
                </a:solidFill>
                <a:cs typeface="B Titr" panose="00000700000000000000" pitchFamily="2" charset="-78"/>
              </a:rPr>
              <a:t>مدارس اسلامیه</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a:xfrm>
            <a:off x="1154955" y="2603499"/>
            <a:ext cx="8761412" cy="4058557"/>
          </a:xfrm>
        </p:spPr>
        <p:txBody>
          <a:bodyPr>
            <a:normAutofit fontScale="92500"/>
          </a:bodyPr>
          <a:lstStyle/>
          <a:p>
            <a:pPr marL="0" marR="0" algn="just" rtl="1">
              <a:lnSpc>
                <a:spcPct val="115000"/>
              </a:lnSpc>
              <a:spcBef>
                <a:spcPts val="0"/>
              </a:spcBef>
              <a:spcAft>
                <a:spcPts val="1000"/>
              </a:spcAft>
            </a:pPr>
            <a:r>
              <a:rPr lang="fa-IR" sz="2400" dirty="0">
                <a:latin typeface="Calibri" panose="020F0502020204030204" pitchFamily="34" charset="0"/>
                <a:ea typeface="Calibri" panose="020F0502020204030204" pitchFamily="34" charset="0"/>
                <a:cs typeface="B Nazanin" panose="00000400000000000000" pitchFamily="2" charset="-78"/>
              </a:rPr>
              <a:t>روحانیان تاکید داشتند که مدارس جدیده را با عنوان </a:t>
            </a:r>
            <a:r>
              <a:rPr lang="fa-IR" sz="2400" dirty="0">
                <a:latin typeface="Calibri" panose="020F0502020204030204" pitchFamily="34" charset="0"/>
                <a:ea typeface="Calibri" panose="020F0502020204030204" pitchFamily="34" charset="0"/>
                <a:cs typeface="Times New Roman" panose="02020603050405020304" pitchFamily="18" charset="0"/>
              </a:rPr>
              <a:t>"</a:t>
            </a:r>
            <a:r>
              <a:rPr lang="fa-IR" sz="2400" dirty="0">
                <a:solidFill>
                  <a:srgbClr val="FF0000"/>
                </a:solidFill>
                <a:latin typeface="Calibri" panose="020F0502020204030204" pitchFamily="34" charset="0"/>
                <a:ea typeface="Calibri" panose="020F0502020204030204" pitchFamily="34" charset="0"/>
                <a:cs typeface="B Nazanin" panose="00000400000000000000" pitchFamily="2" charset="-78"/>
              </a:rPr>
              <a:t>مدارس اسلامیه</a:t>
            </a:r>
            <a:r>
              <a:rPr lang="fa-IR" sz="2400" dirty="0">
                <a:latin typeface="Calibri" panose="020F0502020204030204" pitchFamily="34" charset="0"/>
                <a:ea typeface="Calibri" panose="020F0502020204030204" pitchFamily="34" charset="0"/>
                <a:cs typeface="Times New Roman" panose="02020603050405020304" pitchFamily="18" charset="0"/>
              </a:rPr>
              <a:t>"</a:t>
            </a:r>
            <a:r>
              <a:rPr lang="fa-IR" sz="2400" dirty="0">
                <a:latin typeface="Calibri" panose="020F0502020204030204" pitchFamily="34" charset="0"/>
                <a:ea typeface="Calibri" panose="020F0502020204030204" pitchFamily="34" charset="0"/>
                <a:cs typeface="B Nazanin" panose="00000400000000000000" pitchFamily="2" charset="-78"/>
              </a:rPr>
              <a:t> بنامند.این نامگذاری بیشتر از آن روی بود اولا نقش روحانیان و علوم دینی را در اداره و مدیریت مدارس برجسته سازند و از طرف دیگر </a:t>
            </a:r>
            <a:r>
              <a:rPr lang="fa-IR" sz="2600" dirty="0">
                <a:solidFill>
                  <a:srgbClr val="FF0000"/>
                </a:solidFill>
                <a:latin typeface="Calibri" panose="020F0502020204030204" pitchFamily="34" charset="0"/>
                <a:ea typeface="Calibri" panose="020F0502020204030204" pitchFamily="34" charset="0"/>
                <a:cs typeface="B Nazanin" panose="00000400000000000000" pitchFamily="2" charset="-78"/>
              </a:rPr>
              <a:t>مدارس اسلامیه را در کنار </a:t>
            </a:r>
            <a:r>
              <a:rPr lang="fa-IR" sz="2400" dirty="0">
                <a:solidFill>
                  <a:srgbClr val="FF0000"/>
                </a:solidFill>
                <a:latin typeface="Calibri" panose="020F0502020204030204" pitchFamily="34" charset="0"/>
                <a:ea typeface="Calibri" panose="020F0502020204030204" pitchFamily="34" charset="0"/>
                <a:cs typeface="B Nazanin" panose="00000400000000000000" pitchFamily="2" charset="-78"/>
              </a:rPr>
              <a:t>مدارس </a:t>
            </a:r>
            <a:r>
              <a:rPr lang="fa-IR" sz="2600" dirty="0">
                <a:solidFill>
                  <a:srgbClr val="FF0000"/>
                </a:solidFill>
                <a:latin typeface="Calibri" panose="020F0502020204030204" pitchFamily="34" charset="0"/>
                <a:ea typeface="Calibri" panose="020F0502020204030204" pitchFamily="34" charset="0"/>
                <a:cs typeface="B Nazanin" panose="00000400000000000000" pitchFamily="2" charset="-78"/>
              </a:rPr>
              <a:t>مظفری،ملیه</a:t>
            </a:r>
            <a:r>
              <a:rPr lang="fa-IR" sz="2400" dirty="0">
                <a:solidFill>
                  <a:srgbClr val="FF0000"/>
                </a:solidFill>
                <a:latin typeface="Calibri" panose="020F0502020204030204" pitchFamily="34" charset="0"/>
                <a:ea typeface="Calibri" panose="020F0502020204030204" pitchFamily="34" charset="0"/>
                <a:cs typeface="B Nazanin" panose="00000400000000000000" pitchFamily="2" charset="-78"/>
              </a:rPr>
              <a:t> و خارجی </a:t>
            </a:r>
            <a:r>
              <a:rPr lang="fa-IR" sz="2400" dirty="0">
                <a:latin typeface="Calibri" panose="020F0502020204030204" pitchFamily="34" charset="0"/>
                <a:ea typeface="Calibri" panose="020F0502020204030204" pitchFamily="34" charset="0"/>
                <a:cs typeface="B Nazanin" panose="00000400000000000000" pitchFamily="2" charset="-78"/>
              </a:rPr>
              <a:t>مطرح سازند. ناظم الاسلام کرمانی(معاون مدرسه اسلام) علل نامگذاری مدرسه اسلام را اینگونه نقل می کند:</a:t>
            </a:r>
            <a:r>
              <a:rPr lang="fa-IR" sz="2400" dirty="0">
                <a:latin typeface="Calibri" panose="020F0502020204030204" pitchFamily="34" charset="0"/>
                <a:ea typeface="Calibri" panose="020F0502020204030204" pitchFamily="34" charset="0"/>
                <a:cs typeface="Times New Roman" panose="02020603050405020304" pitchFamily="18" charset="0"/>
              </a:rPr>
              <a:t>«</a:t>
            </a:r>
            <a:r>
              <a:rPr lang="fa-IR" sz="2400" dirty="0">
                <a:latin typeface="Calibri" panose="020F0502020204030204" pitchFamily="34" charset="0"/>
                <a:ea typeface="Calibri" panose="020F0502020204030204" pitchFamily="34" charset="0"/>
                <a:cs typeface="B Nazanin" panose="00000400000000000000" pitchFamily="2" charset="-78"/>
              </a:rPr>
              <a:t> تسمیه ان به اسلام چند وجه منظور بود اول آنکه موسس این مدرسه از روسای اسلام است دوم آنکه قوانین اسلامیه تحصیلش در این مدرسه مقدم </a:t>
            </a:r>
            <a:r>
              <a:rPr lang="fa-IR" sz="2400" dirty="0" smtClean="0">
                <a:latin typeface="Calibri" panose="020F0502020204030204" pitchFamily="34" charset="0"/>
                <a:ea typeface="Calibri" panose="020F0502020204030204" pitchFamily="34" charset="0"/>
                <a:cs typeface="B Nazanin" panose="00000400000000000000" pitchFamily="2" charset="-78"/>
              </a:rPr>
              <a:t>بر </a:t>
            </a:r>
            <a:r>
              <a:rPr lang="fa-IR" sz="2400" dirty="0">
                <a:latin typeface="Calibri" panose="020F0502020204030204" pitchFamily="34" charset="0"/>
                <a:ea typeface="Calibri" panose="020F0502020204030204" pitchFamily="34" charset="0"/>
                <a:cs typeface="B Nazanin" panose="00000400000000000000" pitchFamily="2" charset="-78"/>
              </a:rPr>
              <a:t>سایر تحصیلات است و سوم آنکه اجزا و معلمین باید تماما متدین بدین اسلام باشند چهارم آنکه شاگرد خارج از دین اسلام در این مدرسه پذیرفته نخواهد شد پنجم آنکه در وقت افتتاح مدرسه در تسمیه تفال بکلام الله زدند ایه مبارکه ان الدین عند الله الاسلام در اول صفحه امد</a:t>
            </a:r>
            <a:r>
              <a:rPr lang="fa-IR" sz="2400" dirty="0">
                <a:latin typeface="Calibri" panose="020F0502020204030204" pitchFamily="34" charset="0"/>
                <a:ea typeface="Calibri" panose="020F0502020204030204" pitchFamily="34" charset="0"/>
                <a:cs typeface="Times New Roman" panose="02020603050405020304" pitchFamily="18" charset="0"/>
              </a:rPr>
              <a:t>»</a:t>
            </a:r>
            <a:r>
              <a:rPr lang="fa-IR" sz="2400" dirty="0">
                <a:latin typeface="Calibri" panose="020F0502020204030204" pitchFamily="34" charset="0"/>
                <a:ea typeface="Calibri" panose="020F0502020204030204" pitchFamily="34" charset="0"/>
                <a:cs typeface="B Nazanin" panose="00000400000000000000" pitchFamily="2" charset="-78"/>
              </a:rPr>
              <a:t>( روزنامه نوروز ،شماره: 37، سال 1320 قمری).</a:t>
            </a:r>
            <a:endParaRPr lang="en-US" sz="2400" dirty="0">
              <a:latin typeface="Calibri" panose="020F0502020204030204" pitchFamily="34" charset="0"/>
              <a:ea typeface="Calibri" panose="020F0502020204030204" pitchFamily="34" charset="0"/>
              <a:cs typeface="Arial" panose="020B0604020202020204" pitchFamily="34" charset="0"/>
            </a:endParaRPr>
          </a:p>
          <a:p>
            <a:pPr algn="r" rtl="1"/>
            <a:endParaRPr lang="en-US" dirty="0"/>
          </a:p>
        </p:txBody>
      </p:sp>
    </p:spTree>
    <p:extLst>
      <p:ext uri="{BB962C8B-B14F-4D97-AF65-F5344CB8AC3E}">
        <p14:creationId xmlns:p14="http://schemas.microsoft.com/office/powerpoint/2010/main" val="26029050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tx1"/>
                </a:solidFill>
                <a:cs typeface="B Titr" panose="00000700000000000000" pitchFamily="2" charset="-78"/>
              </a:rPr>
              <a:t>مدارس صحیحه اسلامیه</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a:xfrm>
            <a:off x="1154955" y="2603500"/>
            <a:ext cx="8761412" cy="3980180"/>
          </a:xfrm>
        </p:spPr>
        <p:txBody>
          <a:bodyPr>
            <a:noAutofit/>
          </a:bodyPr>
          <a:lstStyle/>
          <a:p>
            <a:pPr algn="justLow" rtl="1"/>
            <a:r>
              <a:rPr lang="fa-IR" sz="2400" dirty="0">
                <a:latin typeface="Calibri" panose="020F0502020204030204" pitchFamily="34" charset="0"/>
                <a:ea typeface="Calibri" panose="020F0502020204030204" pitchFamily="34" charset="0"/>
                <a:cs typeface="Times New Roman" panose="02020603050405020304" pitchFamily="18" charset="0"/>
              </a:rPr>
              <a:t>«</a:t>
            </a:r>
            <a:r>
              <a:rPr lang="fa-IR" sz="2400" dirty="0">
                <a:latin typeface="Calibri" panose="020F0502020204030204" pitchFamily="34" charset="0"/>
                <a:ea typeface="Calibri" panose="020F0502020204030204" pitchFamily="34" charset="0"/>
                <a:cs typeface="B Nazanin" panose="00000400000000000000" pitchFamily="2" charset="-78"/>
              </a:rPr>
              <a:t>حال باید دید از چه قسم مدرسه این مقصود حاصل اید، از مدرسه که موسس و رییس آن مسلمان غیور باشد و از فساد عقیده و فجور دور، ظاهر الصلاح و مامون الجانب ،با شخصیت مقتدر ،نافذ الکلمه، بشخصه اهل علم و تدبیر و پشت کار بی طمع و تنبلی و اهمال همتش در تربیت اطفال مسلمین و خدمت ملت واحد و اجزای مدارس نیز از ناظم و مدیر و معلم تا فراش و قاپوچی هر یک بفراخورشان و مقام دارای غالب صفات مذکور باشند زیرا که اطفال ناموس خلق اند و ناموس را باید به امین سپرد.همچنین </a:t>
            </a:r>
            <a:r>
              <a:rPr lang="fa-IR" sz="2400" dirty="0">
                <a:solidFill>
                  <a:srgbClr val="FF0000"/>
                </a:solidFill>
                <a:latin typeface="Calibri" panose="020F0502020204030204" pitchFamily="34" charset="0"/>
                <a:ea typeface="Calibri" panose="020F0502020204030204" pitchFamily="34" charset="0"/>
                <a:cs typeface="B Nazanin" panose="00000400000000000000" pitchFamily="2" charset="-78"/>
              </a:rPr>
              <a:t>شرایط مدرسه این است که نظم و ترتیب ان اسلامی باشد تا طفل مسلم بار اید و در موقع حاجت بکار اسلام بخورد</a:t>
            </a:r>
            <a:r>
              <a:rPr lang="fa-IR" sz="2400" dirty="0">
                <a:latin typeface="Calibri" panose="020F0502020204030204" pitchFamily="34" charset="0"/>
                <a:ea typeface="Calibri" panose="020F0502020204030204" pitchFamily="34" charset="0"/>
                <a:cs typeface="B Nazanin" panose="00000400000000000000" pitchFamily="2" charset="-78"/>
              </a:rPr>
              <a:t> در چیزهایی که به متعلم اموخته میشود باید اهم را ملاحظه </a:t>
            </a:r>
            <a:r>
              <a:rPr lang="fa-IR" sz="2400" dirty="0">
                <a:solidFill>
                  <a:srgbClr val="FF0000"/>
                </a:solidFill>
                <a:latin typeface="Calibri" panose="020F0502020204030204" pitchFamily="34" charset="0"/>
                <a:ea typeface="Calibri" panose="020F0502020204030204" pitchFamily="34" charset="0"/>
                <a:cs typeface="B Nazanin" panose="00000400000000000000" pitchFamily="2" charset="-78"/>
              </a:rPr>
              <a:t>نمود طفل لازم است اول زبان وطن و ملت را یعنی فارسی و عربی بیاموزد و انگاه السنه خارجه </a:t>
            </a:r>
            <a:r>
              <a:rPr lang="fa-IR" sz="2400" dirty="0">
                <a:latin typeface="Calibri" panose="020F0502020204030204" pitchFamily="34" charset="0"/>
                <a:ea typeface="Calibri" panose="020F0502020204030204" pitchFamily="34" charset="0"/>
                <a:cs typeface="B Nazanin" panose="00000400000000000000" pitchFamily="2" charset="-78"/>
              </a:rPr>
              <a:t>را در ضمن فارسی و عربی عقاید و احکام مذهب را و اخلاق شرعیه و اداب اسلام را پس به علوم دیگر از طبیعی و ریاضی و شیمی و طب و سایر پردازد </a:t>
            </a:r>
            <a:r>
              <a:rPr lang="fa-IR" sz="2400" dirty="0">
                <a:latin typeface="Calibri" panose="020F0502020204030204" pitchFamily="34" charset="0"/>
                <a:ea typeface="Calibri" panose="020F0502020204030204" pitchFamily="34" charset="0"/>
                <a:cs typeface="Times New Roman" panose="02020603050405020304" pitchFamily="18" charset="0"/>
              </a:rPr>
              <a:t>»</a:t>
            </a:r>
            <a:r>
              <a:rPr lang="fa-IR" sz="2400" dirty="0">
                <a:latin typeface="Calibri" panose="020F0502020204030204" pitchFamily="34" charset="0"/>
                <a:ea typeface="Calibri" panose="020F0502020204030204" pitchFamily="34" charset="0"/>
                <a:cs typeface="B Nazanin" panose="00000400000000000000" pitchFamily="2" charset="-78"/>
              </a:rPr>
              <a:t>(</a:t>
            </a:r>
            <a:r>
              <a:rPr lang="fa-IR" sz="2400" dirty="0">
                <a:solidFill>
                  <a:srgbClr val="FF0000"/>
                </a:solidFill>
                <a:latin typeface="Calibri" panose="020F0502020204030204" pitchFamily="34" charset="0"/>
                <a:ea typeface="Calibri" panose="020F0502020204030204" pitchFamily="34" charset="0"/>
                <a:cs typeface="B Nazanin" panose="00000400000000000000" pitchFamily="2" charset="-78"/>
              </a:rPr>
              <a:t>روزنامه تربیت شماره: 206، سال 1318ق)</a:t>
            </a:r>
            <a:endParaRPr lang="en-US" sz="2400" dirty="0">
              <a:solidFill>
                <a:srgbClr val="FF0000"/>
              </a:solidFill>
            </a:endParaRPr>
          </a:p>
        </p:txBody>
      </p:sp>
    </p:spTree>
    <p:extLst>
      <p:ext uri="{BB962C8B-B14F-4D97-AF65-F5344CB8AC3E}">
        <p14:creationId xmlns:p14="http://schemas.microsoft.com/office/powerpoint/2010/main" val="23090163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tx1"/>
                </a:solidFill>
                <a:cs typeface="B Titr" panose="00000700000000000000" pitchFamily="2" charset="-78"/>
              </a:rPr>
              <a:t>تولد مدرسه؟</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a:xfrm>
            <a:off x="1154955" y="2377440"/>
            <a:ext cx="9804782" cy="3642360"/>
          </a:xfrm>
        </p:spPr>
        <p:txBody>
          <a:bodyPr/>
          <a:lstStyle/>
          <a:p>
            <a:pPr lvl="0" algn="just" defTabSz="914400" rtl="1">
              <a:spcBef>
                <a:spcPct val="20000"/>
              </a:spcBef>
              <a:buClr>
                <a:srgbClr val="F0A22E"/>
              </a:buClr>
              <a:buSzPct val="70000"/>
              <a:buFont typeface="Wingdings 2"/>
              <a:buChar char=""/>
            </a:pPr>
            <a:r>
              <a:rPr lang="fa-IR" sz="3200" dirty="0">
                <a:solidFill>
                  <a:prstClr val="black"/>
                </a:solidFill>
                <a:latin typeface="Franklin Gothic Book"/>
                <a:cs typeface="B Nazanin" pitchFamily="2" charset="-78"/>
              </a:rPr>
              <a:t>در اوایل سلطنت مظفرالدین شاه(1275ش)شاهد ظهور مدارس جدیدی هستیم که با مکتبخانه های قدیمی </a:t>
            </a:r>
            <a:r>
              <a:rPr lang="fa-IR" sz="3200" dirty="0">
                <a:solidFill>
                  <a:srgbClr val="0070C0"/>
                </a:solidFill>
                <a:latin typeface="Franklin Gothic Book"/>
                <a:cs typeface="B Nazanin" pitchFamily="2" charset="-78"/>
              </a:rPr>
              <a:t>متفاوت</a:t>
            </a:r>
            <a:r>
              <a:rPr lang="fa-IR" sz="3200" dirty="0">
                <a:solidFill>
                  <a:prstClr val="black"/>
                </a:solidFill>
                <a:latin typeface="Franklin Gothic Book"/>
                <a:cs typeface="B Nazanin" pitchFamily="2" charset="-78"/>
              </a:rPr>
              <a:t> بودند.“با </a:t>
            </a:r>
            <a:r>
              <a:rPr lang="ar-SA" sz="3200" dirty="0">
                <a:solidFill>
                  <a:prstClr val="black"/>
                </a:solidFill>
                <a:latin typeface="Franklin Gothic Book"/>
                <a:cs typeface="B Nazanin" pitchFamily="2" charset="-78"/>
              </a:rPr>
              <a:t>شکل گیری مدارس جدید در ایران</a:t>
            </a:r>
            <a:r>
              <a:rPr lang="fa-IR" sz="3200" dirty="0">
                <a:solidFill>
                  <a:prstClr val="black"/>
                </a:solidFill>
                <a:latin typeface="Franklin Gothic Book"/>
                <a:cs typeface="B Nazanin" pitchFamily="2" charset="-78"/>
              </a:rPr>
              <a:t>،</a:t>
            </a:r>
            <a:r>
              <a:rPr lang="ar-SA" sz="3200" dirty="0">
                <a:solidFill>
                  <a:prstClr val="black"/>
                </a:solidFill>
                <a:latin typeface="Franklin Gothic Book"/>
                <a:cs typeface="B Nazanin" pitchFamily="2" charset="-78"/>
              </a:rPr>
              <a:t> مکاتب و مدارس یکدیگر را پوشش ندادند. مکتب،  مدرسه را بعنوان رقیب تلقی می کرد و مدرسه هم از دل مکتب رشد نیافت و با </a:t>
            </a:r>
            <a:r>
              <a:rPr lang="fa-IR" sz="3200" dirty="0">
                <a:solidFill>
                  <a:prstClr val="black"/>
                </a:solidFill>
                <a:latin typeface="Franklin Gothic Book"/>
                <a:cs typeface="B Nazanin" pitchFamily="2" charset="-78"/>
              </a:rPr>
              <a:t>آ</a:t>
            </a:r>
            <a:r>
              <a:rPr lang="ar-SA" sz="3200" dirty="0">
                <a:solidFill>
                  <a:prstClr val="black"/>
                </a:solidFill>
                <a:latin typeface="Franklin Gothic Book"/>
                <a:cs typeface="B Nazanin" pitchFamily="2" charset="-78"/>
              </a:rPr>
              <a:t>ن احساس یگانگی نداشت هر یک خود را از دیگری متمایز و بیگانه </a:t>
            </a:r>
            <a:r>
              <a:rPr lang="fa-IR" sz="3200" dirty="0">
                <a:solidFill>
                  <a:prstClr val="black"/>
                </a:solidFill>
                <a:latin typeface="Franklin Gothic Book"/>
                <a:cs typeface="B Nazanin" pitchFamily="2" charset="-78"/>
              </a:rPr>
              <a:t>می </a:t>
            </a:r>
            <a:r>
              <a:rPr lang="ar-SA" sz="3200" dirty="0">
                <a:solidFill>
                  <a:prstClr val="black"/>
                </a:solidFill>
                <a:latin typeface="Franklin Gothic Book"/>
                <a:cs typeface="B Nazanin" pitchFamily="2" charset="-78"/>
              </a:rPr>
              <a:t>دید</a:t>
            </a:r>
            <a:r>
              <a:rPr lang="fa-IR" sz="3200" dirty="0">
                <a:solidFill>
                  <a:prstClr val="black"/>
                </a:solidFill>
                <a:latin typeface="Franklin Gothic Book"/>
                <a:cs typeface="B Nazanin" pitchFamily="2" charset="-78"/>
              </a:rPr>
              <a:t>“</a:t>
            </a:r>
            <a:r>
              <a:rPr lang="ar-SA" sz="3200" dirty="0">
                <a:solidFill>
                  <a:prstClr val="black"/>
                </a:solidFill>
                <a:latin typeface="Franklin Gothic Book"/>
                <a:cs typeface="B Nazanin" pitchFamily="2" charset="-78"/>
              </a:rPr>
              <a:t> (</a:t>
            </a:r>
            <a:r>
              <a:rPr lang="ar-SA" sz="3200" b="1" dirty="0">
                <a:solidFill>
                  <a:prstClr val="black"/>
                </a:solidFill>
                <a:latin typeface="Franklin Gothic Book"/>
                <a:cs typeface="B Nazanin" pitchFamily="2" charset="-78"/>
              </a:rPr>
              <a:t>سیدین،167:1391</a:t>
            </a:r>
            <a:r>
              <a:rPr lang="ar-SA" sz="3200" dirty="0">
                <a:solidFill>
                  <a:prstClr val="black"/>
                </a:solidFill>
                <a:latin typeface="Franklin Gothic Book"/>
                <a:cs typeface="B Nazanin" pitchFamily="2" charset="-78"/>
              </a:rPr>
              <a:t>)</a:t>
            </a:r>
            <a:endParaRPr lang="en-US" sz="3200" dirty="0">
              <a:solidFill>
                <a:prstClr val="black"/>
              </a:solidFill>
              <a:latin typeface="Franklin Gothic Book"/>
              <a:cs typeface="B Nazanin" pitchFamily="2" charset="-78"/>
            </a:endParaRPr>
          </a:p>
          <a:p>
            <a:pPr algn="r" rtl="1"/>
            <a:endParaRPr lang="en-US" dirty="0"/>
          </a:p>
        </p:txBody>
      </p:sp>
    </p:spTree>
    <p:extLst>
      <p:ext uri="{BB962C8B-B14F-4D97-AF65-F5344CB8AC3E}">
        <p14:creationId xmlns:p14="http://schemas.microsoft.com/office/powerpoint/2010/main" val="13500230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tx1"/>
                </a:solidFill>
                <a:cs typeface="B Titr" panose="00000700000000000000" pitchFamily="2" charset="-78"/>
              </a:rPr>
              <a:t>نتیجه گیری</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a:xfrm>
            <a:off x="1154955" y="2603499"/>
            <a:ext cx="8761412" cy="3993243"/>
          </a:xfrm>
        </p:spPr>
        <p:txBody>
          <a:bodyPr>
            <a:noAutofit/>
          </a:bodyPr>
          <a:lstStyle/>
          <a:p>
            <a:pPr marL="0" marR="0" algn="just" rtl="1">
              <a:lnSpc>
                <a:spcPct val="115000"/>
              </a:lnSpc>
              <a:spcBef>
                <a:spcPts val="0"/>
              </a:spcBef>
              <a:spcAft>
                <a:spcPts val="1000"/>
              </a:spcAft>
            </a:pPr>
            <a:r>
              <a:rPr lang="fa-IR" sz="2400" dirty="0" smtClean="0">
                <a:latin typeface="Calibri" panose="020F0502020204030204" pitchFamily="34" charset="0"/>
                <a:ea typeface="Calibri" panose="020F0502020204030204" pitchFamily="34" charset="0"/>
                <a:cs typeface="B Nazanin" panose="00000400000000000000" pitchFamily="2" charset="-78"/>
              </a:rPr>
              <a:t>1-انچه </a:t>
            </a:r>
            <a:r>
              <a:rPr lang="fa-IR" sz="2400" dirty="0">
                <a:latin typeface="Calibri" panose="020F0502020204030204" pitchFamily="34" charset="0"/>
                <a:ea typeface="Calibri" panose="020F0502020204030204" pitchFamily="34" charset="0"/>
                <a:cs typeface="B Nazanin" panose="00000400000000000000" pitchFamily="2" charset="-78"/>
              </a:rPr>
              <a:t>که بایستی در مساله مواجهه روحانیان با مدارس جدیده به ان اشاره داشت این است که موضع گیری های  علما و روحانیان در مقابل انجمن معارف و و برخی از مدارس جدیده  را </a:t>
            </a:r>
            <a:r>
              <a:rPr lang="fa-IR" sz="2400" dirty="0">
                <a:solidFill>
                  <a:srgbClr val="FF0000"/>
                </a:solidFill>
                <a:latin typeface="Calibri" panose="020F0502020204030204" pitchFamily="34" charset="0"/>
                <a:ea typeface="Calibri" panose="020F0502020204030204" pitchFamily="34" charset="0"/>
                <a:cs typeface="B Nazanin" panose="00000400000000000000" pitchFamily="2" charset="-78"/>
              </a:rPr>
              <a:t>نبایستی به عنوان مخالفت آنها با اصل برپایی </a:t>
            </a:r>
            <a:r>
              <a:rPr lang="fa-IR" sz="2400" dirty="0" smtClean="0">
                <a:solidFill>
                  <a:srgbClr val="FF0000"/>
                </a:solidFill>
                <a:latin typeface="Calibri" panose="020F0502020204030204" pitchFamily="34" charset="0"/>
                <a:ea typeface="Calibri" panose="020F0502020204030204" pitchFamily="34" charset="0"/>
                <a:cs typeface="B Nazanin" panose="00000400000000000000" pitchFamily="2" charset="-78"/>
              </a:rPr>
              <a:t>مدرسه </a:t>
            </a:r>
            <a:r>
              <a:rPr lang="fa-IR" sz="2400" dirty="0" smtClean="0">
                <a:latin typeface="Calibri" panose="020F0502020204030204" pitchFamily="34" charset="0"/>
                <a:ea typeface="Calibri" panose="020F0502020204030204" pitchFamily="34" charset="0"/>
                <a:cs typeface="B Nazanin" panose="00000400000000000000" pitchFamily="2" charset="-78"/>
              </a:rPr>
              <a:t>و </a:t>
            </a:r>
            <a:r>
              <a:rPr lang="fa-IR" sz="2400" dirty="0">
                <a:latin typeface="Calibri" panose="020F0502020204030204" pitchFamily="34" charset="0"/>
                <a:ea typeface="Calibri" panose="020F0502020204030204" pitchFamily="34" charset="0"/>
                <a:cs typeface="B Nazanin" panose="00000400000000000000" pitchFamily="2" charset="-78"/>
              </a:rPr>
              <a:t>انتشار تربیت مدرسه ای دانست</a:t>
            </a:r>
            <a:r>
              <a:rPr lang="fa-IR" sz="2400" dirty="0" smtClean="0">
                <a:latin typeface="Calibri" panose="020F0502020204030204" pitchFamily="34" charset="0"/>
                <a:ea typeface="Calibri" panose="020F0502020204030204" pitchFamily="34" charset="0"/>
                <a:cs typeface="B Nazanin" panose="00000400000000000000" pitchFamily="2" charset="-78"/>
              </a:rPr>
              <a:t>.</a:t>
            </a:r>
          </a:p>
          <a:p>
            <a:pPr marL="0" marR="0" algn="just" rtl="1">
              <a:lnSpc>
                <a:spcPct val="115000"/>
              </a:lnSpc>
              <a:spcBef>
                <a:spcPts val="0"/>
              </a:spcBef>
              <a:spcAft>
                <a:spcPts val="1000"/>
              </a:spcAft>
            </a:pPr>
            <a:r>
              <a:rPr lang="fa-IR" sz="2400" dirty="0" smtClean="0">
                <a:latin typeface="Calibri" panose="020F0502020204030204" pitchFamily="34" charset="0"/>
                <a:ea typeface="Calibri" panose="020F0502020204030204" pitchFamily="34" charset="0"/>
                <a:cs typeface="B Nazanin" panose="00000400000000000000" pitchFamily="2" charset="-78"/>
              </a:rPr>
              <a:t>2-تحلیل </a:t>
            </a:r>
            <a:r>
              <a:rPr lang="fa-IR" sz="2400" dirty="0">
                <a:latin typeface="Calibri" panose="020F0502020204030204" pitchFamily="34" charset="0"/>
                <a:ea typeface="Calibri" panose="020F0502020204030204" pitchFamily="34" charset="0"/>
                <a:cs typeface="B Nazanin" panose="00000400000000000000" pitchFamily="2" charset="-78"/>
              </a:rPr>
              <a:t>های پیشین مخالفت مکتبداران و نگرانی های که برخی از علما از برپایی مدارس در ایران داشته اند را به عنوان مخالفت علما و روحانیان با مدارس جدیده بازنمایی کرده اند اما همانطور که از اسناد و شواهد پیداست علما و روحانیان به عنوان </a:t>
            </a:r>
            <a:r>
              <a:rPr lang="fa-IR" sz="2400" dirty="0">
                <a:solidFill>
                  <a:srgbClr val="FF0000"/>
                </a:solidFill>
                <a:latin typeface="Calibri" panose="020F0502020204030204" pitchFamily="34" charset="0"/>
                <a:ea typeface="Calibri" panose="020F0502020204030204" pitchFamily="34" charset="0"/>
                <a:cs typeface="B Nazanin" panose="00000400000000000000" pitchFamily="2" charset="-78"/>
              </a:rPr>
              <a:t>یک نیروی اجتماعی با یک جهت گیری و برنامه مشخصی در امر مدرسه سازی و مدرسه داری مشارکت فعال داشته </a:t>
            </a:r>
            <a:r>
              <a:rPr lang="fa-IR" sz="2400" dirty="0">
                <a:latin typeface="Calibri" panose="020F0502020204030204" pitchFamily="34" charset="0"/>
                <a:ea typeface="Calibri" panose="020F0502020204030204" pitchFamily="34" charset="0"/>
                <a:cs typeface="B Nazanin" panose="00000400000000000000" pitchFamily="2" charset="-78"/>
              </a:rPr>
              <a:t>و به عنوان یک نیروی ترقی خواه در جهت انتشار تربیت مدرسه ای عمل </a:t>
            </a:r>
            <a:r>
              <a:rPr lang="fa-IR" sz="2400" dirty="0" smtClean="0">
                <a:latin typeface="Calibri" panose="020F0502020204030204" pitchFamily="34" charset="0"/>
                <a:ea typeface="Calibri" panose="020F0502020204030204" pitchFamily="34" charset="0"/>
                <a:cs typeface="B Nazanin" panose="00000400000000000000" pitchFamily="2" charset="-78"/>
              </a:rPr>
              <a:t>کرده اند.</a:t>
            </a:r>
            <a:endParaRPr lang="en-US" sz="2400" dirty="0"/>
          </a:p>
        </p:txBody>
      </p:sp>
    </p:spTree>
    <p:extLst>
      <p:ext uri="{BB962C8B-B14F-4D97-AF65-F5344CB8AC3E}">
        <p14:creationId xmlns:p14="http://schemas.microsoft.com/office/powerpoint/2010/main" val="10138523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7"/>
            <a:ext cx="8761413" cy="1051075"/>
          </a:xfrm>
        </p:spPr>
        <p:txBody>
          <a:bodyPr/>
          <a:lstStyle/>
          <a:p>
            <a:pPr algn="ctr"/>
            <a:r>
              <a:rPr lang="fa-IR" dirty="0" smtClean="0">
                <a:solidFill>
                  <a:schemeClr val="tx1"/>
                </a:solidFill>
                <a:cs typeface="B Titr" panose="00000700000000000000" pitchFamily="2" charset="-78"/>
              </a:rPr>
              <a:t>نتیجه گیری</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a:xfrm>
            <a:off x="1154955" y="2429691"/>
            <a:ext cx="8761412" cy="3866606"/>
          </a:xfrm>
        </p:spPr>
        <p:txBody>
          <a:bodyPr>
            <a:normAutofit/>
          </a:bodyPr>
          <a:lstStyle/>
          <a:p>
            <a:pPr algn="r" rtl="1"/>
            <a:r>
              <a:rPr lang="fa-IR" sz="2000" dirty="0" smtClean="0">
                <a:latin typeface="Calibri" panose="020F0502020204030204" pitchFamily="34" charset="0"/>
                <a:ea typeface="Calibri" panose="020F0502020204030204" pitchFamily="34" charset="0"/>
                <a:cs typeface="B Nazanin" panose="00000400000000000000" pitchFamily="2" charset="-78"/>
              </a:rPr>
              <a:t>3-روحانیون با جهت گیری خاصی وارد عرصه تربیت مدرسه ای شدند .با </a:t>
            </a:r>
            <a:r>
              <a:rPr lang="fa-IR" sz="2000" dirty="0">
                <a:latin typeface="Calibri" panose="020F0502020204030204" pitchFamily="34" charset="0"/>
                <a:ea typeface="Calibri" panose="020F0502020204030204" pitchFamily="34" charset="0"/>
                <a:cs typeface="B Nazanin" panose="00000400000000000000" pitchFamily="2" charset="-78"/>
              </a:rPr>
              <a:t>جهت گیری خاصی که روحانیان در امر مدرسه سازی و مدرسه داری داشتند طبیعی بود که با فعالیت برخی از مدارس موافق نباشند و </a:t>
            </a:r>
            <a:r>
              <a:rPr lang="fa-IR" sz="2000" dirty="0">
                <a:solidFill>
                  <a:srgbClr val="FF0000"/>
                </a:solidFill>
                <a:latin typeface="Calibri" panose="020F0502020204030204" pitchFamily="34" charset="0"/>
                <a:ea typeface="Calibri" panose="020F0502020204030204" pitchFamily="34" charset="0"/>
                <a:cs typeface="B Nazanin" panose="00000400000000000000" pitchFamily="2" charset="-78"/>
              </a:rPr>
              <a:t>به طور ایجابی به مخالفت با فعالیتهای آنان </a:t>
            </a:r>
            <a:r>
              <a:rPr lang="fa-IR" sz="2000" dirty="0">
                <a:latin typeface="Calibri" panose="020F0502020204030204" pitchFamily="34" charset="0"/>
                <a:ea typeface="Calibri" panose="020F0502020204030204" pitchFamily="34" charset="0"/>
                <a:cs typeface="B Nazanin" panose="00000400000000000000" pitchFamily="2" charset="-78"/>
              </a:rPr>
              <a:t>بپردازند. البته  مخالفتهای روحانیان با فعالیتهای مدارس خارجی و برخی از مدارس ملیه را نباید با مخالفتها و دشمنی هایی که برخی از طلاب علوم دینی و مکتبداران  با مدارس جدید داشتند و عمده این دشمنی ها دلایل اقتصادی داشت  را به حساب کلیت روحانیان و علمای دین گذاشت. </a:t>
            </a:r>
            <a:endParaRPr lang="fa-IR" sz="2000" dirty="0" smtClean="0">
              <a:latin typeface="Calibri" panose="020F0502020204030204" pitchFamily="34" charset="0"/>
              <a:ea typeface="Calibri" panose="020F0502020204030204" pitchFamily="34" charset="0"/>
              <a:cs typeface="B Nazanin" panose="00000400000000000000" pitchFamily="2" charset="-78"/>
            </a:endParaRPr>
          </a:p>
          <a:p>
            <a:pPr algn="r" rtl="1"/>
            <a:r>
              <a:rPr lang="fa-IR" sz="2000" dirty="0" smtClean="0">
                <a:latin typeface="Calibri" panose="020F0502020204030204" pitchFamily="34" charset="0"/>
                <a:ea typeface="Calibri" panose="020F0502020204030204" pitchFamily="34" charset="0"/>
                <a:cs typeface="B Nazanin" panose="00000400000000000000" pitchFamily="2" charset="-78"/>
              </a:rPr>
              <a:t>4-همانطور </a:t>
            </a:r>
            <a:r>
              <a:rPr lang="fa-IR" sz="2000" dirty="0">
                <a:latin typeface="Calibri" panose="020F0502020204030204" pitchFamily="34" charset="0"/>
                <a:ea typeface="Calibri" panose="020F0502020204030204" pitchFamily="34" charset="0"/>
                <a:cs typeface="B Nazanin" panose="00000400000000000000" pitchFamily="2" charset="-78"/>
              </a:rPr>
              <a:t>که اشاره  شد برپایی مدرسه اسلام توسط سید </a:t>
            </a:r>
            <a:r>
              <a:rPr lang="fa-IR" sz="2000" dirty="0">
                <a:solidFill>
                  <a:srgbClr val="FF0000"/>
                </a:solidFill>
                <a:latin typeface="Calibri" panose="020F0502020204030204" pitchFamily="34" charset="0"/>
                <a:ea typeface="Calibri" panose="020F0502020204030204" pitchFamily="34" charset="0"/>
                <a:cs typeface="B Nazanin" panose="00000400000000000000" pitchFamily="2" charset="-78"/>
              </a:rPr>
              <a:t>محمد طباطبایی  و نیز حمایتهای مادی و معنوی روحانیانی چون شیخ هادی نجم آبادی و برخی علمای بلند پایه آن دوران چون شیخ فضل الله نوری،سید عبدالله بهبهانی و شیخ حسن آشتیانی </a:t>
            </a:r>
            <a:r>
              <a:rPr lang="fa-IR" sz="2000" dirty="0">
                <a:latin typeface="Calibri" panose="020F0502020204030204" pitchFamily="34" charset="0"/>
                <a:ea typeface="Calibri" panose="020F0502020204030204" pitchFamily="34" charset="0"/>
                <a:cs typeface="B Nazanin" panose="00000400000000000000" pitchFamily="2" charset="-78"/>
              </a:rPr>
              <a:t>و نیز </a:t>
            </a:r>
            <a:r>
              <a:rPr lang="fa-IR" sz="2000" dirty="0">
                <a:solidFill>
                  <a:srgbClr val="FF0000"/>
                </a:solidFill>
                <a:latin typeface="Calibri" panose="020F0502020204030204" pitchFamily="34" charset="0"/>
                <a:ea typeface="Calibri" panose="020F0502020204030204" pitchFamily="34" charset="0"/>
                <a:cs typeface="B Nazanin" panose="00000400000000000000" pitchFamily="2" charset="-78"/>
              </a:rPr>
              <a:t>استسفاریه هایی که از مراجع نجف در حمایت از مدارس جدیده </a:t>
            </a:r>
            <a:r>
              <a:rPr lang="fa-IR" sz="2000" dirty="0">
                <a:latin typeface="Calibri" panose="020F0502020204030204" pitchFamily="34" charset="0"/>
                <a:ea typeface="Calibri" panose="020F0502020204030204" pitchFamily="34" charset="0"/>
                <a:cs typeface="B Nazanin" panose="00000400000000000000" pitchFamily="2" charset="-78"/>
              </a:rPr>
              <a:t>شده بود. از این مخالفتها به تدریج کاسته شده و روحانیان نقش فعالی را  در تاسیس ، اداره و راهبری مدارس  بر عهده داشتند.  </a:t>
            </a:r>
            <a:endParaRPr lang="en-US" sz="2000" dirty="0">
              <a:latin typeface="Calibri" panose="020F0502020204030204" pitchFamily="34" charset="0"/>
              <a:ea typeface="Calibri" panose="020F0502020204030204" pitchFamily="34" charset="0"/>
              <a:cs typeface="Arial" panose="020B0604020202020204" pitchFamily="34" charset="0"/>
            </a:endParaRPr>
          </a:p>
          <a:p>
            <a:pPr algn="r" rtl="1"/>
            <a:endParaRPr lang="en-US" sz="2000" dirty="0"/>
          </a:p>
        </p:txBody>
      </p:sp>
    </p:spTree>
    <p:extLst>
      <p:ext uri="{BB962C8B-B14F-4D97-AF65-F5344CB8AC3E}">
        <p14:creationId xmlns:p14="http://schemas.microsoft.com/office/powerpoint/2010/main" val="40285837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cap="all" dirty="0">
                <a:solidFill>
                  <a:schemeClr val="tx1"/>
                </a:solidFill>
                <a:effectLst>
                  <a:reflection blurRad="12700" stA="48000" endA="300" endPos="55000" dir="5400000" sy="-90000" algn="bl" rotWithShape="0"/>
                </a:effectLst>
                <a:latin typeface="Franklin Gothic Medium"/>
                <a:cs typeface="B Titr" panose="00000700000000000000" pitchFamily="2" charset="-78"/>
              </a:rPr>
              <a:t>تفاوتهای مدرسه با مکتبخانه</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p:txBody>
          <a:bodyPr/>
          <a:lstStyle/>
          <a:p>
            <a:endParaRPr lang="en-US" dirty="0"/>
          </a:p>
        </p:txBody>
      </p:sp>
      <p:sp>
        <p:nvSpPr>
          <p:cNvPr id="4" name="Oval 3"/>
          <p:cNvSpPr/>
          <p:nvPr/>
        </p:nvSpPr>
        <p:spPr>
          <a:xfrm>
            <a:off x="6416527" y="2871490"/>
            <a:ext cx="2952328" cy="1440160"/>
          </a:xfrm>
          <a:prstGeom prst="ellipse">
            <a:avLst/>
          </a:prstGeom>
          <a:solidFill>
            <a:srgbClr val="F0A22E"/>
          </a:solidFill>
          <a:ln w="25400" cap="flat" cmpd="sng" algn="ctr">
            <a:solidFill>
              <a:srgbClr val="F0A22E">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a-IR" sz="2800" b="1" i="0" u="none" strike="noStrike" kern="0" cap="none" spc="0" normalizeH="0" baseline="0" noProof="0" dirty="0" smtClean="0">
                <a:ln>
                  <a:noFill/>
                </a:ln>
                <a:solidFill>
                  <a:prstClr val="black"/>
                </a:solidFill>
                <a:effectLst/>
                <a:uLnTx/>
                <a:uFillTx/>
                <a:latin typeface="Franklin Gothic Book"/>
                <a:ea typeface="+mn-ea"/>
                <a:cs typeface="B Nazanin" pitchFamily="2" charset="-78"/>
              </a:rPr>
              <a:t>محتوای تربیتی</a:t>
            </a:r>
            <a:endParaRPr kumimoji="0" lang="en-US" sz="2800" b="1" i="0" u="none" strike="noStrike" kern="0" cap="none" spc="0" normalizeH="0" baseline="0" noProof="0" dirty="0" smtClean="0">
              <a:ln>
                <a:noFill/>
              </a:ln>
              <a:solidFill>
                <a:prstClr val="black"/>
              </a:solidFill>
              <a:effectLst/>
              <a:uLnTx/>
              <a:uFillTx/>
              <a:latin typeface="Franklin Gothic Book"/>
              <a:ea typeface="+mn-ea"/>
              <a:cs typeface="B Nazanin" pitchFamily="2" charset="-78"/>
            </a:endParaRPr>
          </a:p>
        </p:txBody>
      </p:sp>
      <p:sp>
        <p:nvSpPr>
          <p:cNvPr id="5" name="Oval 4"/>
          <p:cNvSpPr/>
          <p:nvPr/>
        </p:nvSpPr>
        <p:spPr>
          <a:xfrm>
            <a:off x="1855520" y="2871490"/>
            <a:ext cx="2808312" cy="1584176"/>
          </a:xfrm>
          <a:prstGeom prst="ellipse">
            <a:avLst/>
          </a:prstGeom>
          <a:solidFill>
            <a:srgbClr val="F0A22E"/>
          </a:solidFill>
          <a:ln w="25400" cap="flat" cmpd="sng" algn="ctr">
            <a:solidFill>
              <a:srgbClr val="F0A22E">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a-IR" sz="2400" b="1" i="0" u="none" strike="noStrike" kern="0" cap="none" spc="0" normalizeH="0" baseline="0" noProof="0" dirty="0" smtClean="0">
                <a:ln>
                  <a:noFill/>
                </a:ln>
                <a:solidFill>
                  <a:prstClr val="black"/>
                </a:solidFill>
                <a:effectLst/>
                <a:uLnTx/>
                <a:uFillTx/>
                <a:latin typeface="Franklin Gothic Book"/>
                <a:ea typeface="+mn-ea"/>
                <a:cs typeface="B Nazanin" pitchFamily="2" charset="-78"/>
              </a:rPr>
              <a:t>نهادهای تربیتی</a:t>
            </a:r>
            <a:endParaRPr kumimoji="0" lang="en-US" sz="2400" b="1" i="0" u="none" strike="noStrike" kern="0" cap="none" spc="0" normalizeH="0" baseline="0" noProof="0" dirty="0" smtClean="0">
              <a:ln>
                <a:noFill/>
              </a:ln>
              <a:solidFill>
                <a:prstClr val="black"/>
              </a:solidFill>
              <a:effectLst/>
              <a:uLnTx/>
              <a:uFillTx/>
              <a:latin typeface="Franklin Gothic Book"/>
              <a:ea typeface="+mn-ea"/>
              <a:cs typeface="B Nazanin" pitchFamily="2" charset="-78"/>
            </a:endParaRPr>
          </a:p>
        </p:txBody>
      </p:sp>
      <p:sp>
        <p:nvSpPr>
          <p:cNvPr id="6" name="Oval 5"/>
          <p:cNvSpPr/>
          <p:nvPr/>
        </p:nvSpPr>
        <p:spPr>
          <a:xfrm>
            <a:off x="4172028" y="4373637"/>
            <a:ext cx="2736304" cy="1584176"/>
          </a:xfrm>
          <a:prstGeom prst="ellipse">
            <a:avLst/>
          </a:prstGeom>
          <a:solidFill>
            <a:srgbClr val="F0A22E"/>
          </a:solidFill>
          <a:ln w="25400" cap="flat" cmpd="sng" algn="ctr">
            <a:solidFill>
              <a:srgbClr val="F0A22E">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a-IR" sz="2400" b="1" i="0" u="none" strike="noStrike" kern="0" cap="none" spc="0" normalizeH="0" baseline="0" noProof="0" dirty="0" smtClean="0">
                <a:ln>
                  <a:noFill/>
                </a:ln>
                <a:solidFill>
                  <a:prstClr val="black"/>
                </a:solidFill>
                <a:effectLst/>
                <a:uLnTx/>
                <a:uFillTx/>
                <a:latin typeface="Franklin Gothic Book"/>
                <a:ea typeface="+mn-ea"/>
                <a:cs typeface="B Nazanin" pitchFamily="2" charset="-78"/>
              </a:rPr>
              <a:t>ابزارهای تربیتی</a:t>
            </a:r>
            <a:endParaRPr kumimoji="0" lang="en-US" sz="2400" b="1" i="0" u="none" strike="noStrike" kern="0" cap="none" spc="0" normalizeH="0" baseline="0" noProof="0" dirty="0" smtClean="0">
              <a:ln>
                <a:noFill/>
              </a:ln>
              <a:solidFill>
                <a:prstClr val="black"/>
              </a:solidFill>
              <a:effectLst/>
              <a:uLnTx/>
              <a:uFillTx/>
              <a:latin typeface="Franklin Gothic Book"/>
              <a:ea typeface="+mn-ea"/>
              <a:cs typeface="B Nazanin" pitchFamily="2" charset="-78"/>
            </a:endParaRPr>
          </a:p>
        </p:txBody>
      </p:sp>
    </p:spTree>
    <p:extLst>
      <p:ext uri="{BB962C8B-B14F-4D97-AF65-F5344CB8AC3E}">
        <p14:creationId xmlns:p14="http://schemas.microsoft.com/office/powerpoint/2010/main" val="17674499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lgn="just" defTabSz="914400" rtl="1">
              <a:spcBef>
                <a:spcPct val="20000"/>
              </a:spcBef>
              <a:buClr>
                <a:srgbClr val="F0A22E"/>
              </a:buClr>
              <a:buSzPct val="70000"/>
              <a:buFont typeface="Wingdings 2"/>
              <a:buChar char=""/>
            </a:pPr>
            <a:r>
              <a:rPr lang="ar-SA" sz="3200" dirty="0">
                <a:solidFill>
                  <a:prstClr val="black"/>
                </a:solidFill>
                <a:latin typeface="Franklin Gothic Book"/>
                <a:cs typeface="B Nazanin" pitchFamily="2" charset="-78"/>
              </a:rPr>
              <a:t>بر اساس تفاوتهای بیان شده بین مکتبخانه و مدرسه می توان گفت که تربیت مدرسه ای</a:t>
            </a:r>
            <a:r>
              <a:rPr lang="en-US" sz="3200" dirty="0">
                <a:solidFill>
                  <a:prstClr val="black"/>
                </a:solidFill>
                <a:latin typeface="Franklin Gothic Book"/>
                <a:cs typeface="B Nazanin" pitchFamily="2" charset="-78"/>
              </a:rPr>
              <a:t> </a:t>
            </a:r>
            <a:r>
              <a:rPr lang="fa-IR" sz="3200" dirty="0">
                <a:solidFill>
                  <a:prstClr val="black"/>
                </a:solidFill>
                <a:latin typeface="Franklin Gothic Book"/>
                <a:cs typeface="B Nazanin" pitchFamily="2" charset="-78"/>
              </a:rPr>
              <a:t> شیوه</a:t>
            </a:r>
            <a:r>
              <a:rPr lang="ar-SA" sz="3200" dirty="0">
                <a:solidFill>
                  <a:prstClr val="black"/>
                </a:solidFill>
                <a:latin typeface="Franklin Gothic Book"/>
                <a:cs typeface="B Nazanin" pitchFamily="2" charset="-78"/>
              </a:rPr>
              <a:t> </a:t>
            </a:r>
            <a:r>
              <a:rPr lang="fa-IR" sz="3200" dirty="0">
                <a:solidFill>
                  <a:srgbClr val="0070C0"/>
                </a:solidFill>
                <a:latin typeface="Franklin Gothic Book"/>
                <a:cs typeface="B Nazanin" pitchFamily="2" charset="-78"/>
              </a:rPr>
              <a:t>متفاوتی</a:t>
            </a:r>
            <a:r>
              <a:rPr lang="fa-IR" sz="3200" dirty="0">
                <a:solidFill>
                  <a:prstClr val="black"/>
                </a:solidFill>
                <a:latin typeface="Franklin Gothic Book"/>
                <a:cs typeface="B Nazanin" pitchFamily="2" charset="-78"/>
              </a:rPr>
              <a:t> </a:t>
            </a:r>
            <a:r>
              <a:rPr lang="ar-SA" sz="3200" dirty="0">
                <a:solidFill>
                  <a:prstClr val="black"/>
                </a:solidFill>
                <a:latin typeface="Franklin Gothic Book"/>
                <a:cs typeface="B Nazanin" pitchFamily="2" charset="-78"/>
              </a:rPr>
              <a:t>از تربیت مکتب خانه ای است </a:t>
            </a:r>
            <a:r>
              <a:rPr lang="fa-IR" sz="3200" dirty="0">
                <a:solidFill>
                  <a:prstClr val="black"/>
                </a:solidFill>
                <a:latin typeface="Franklin Gothic Book"/>
                <a:cs typeface="B Nazanin" pitchFamily="2" charset="-78"/>
              </a:rPr>
              <a:t>و </a:t>
            </a:r>
            <a:r>
              <a:rPr lang="ar-SA" sz="3200" dirty="0">
                <a:solidFill>
                  <a:prstClr val="black"/>
                </a:solidFill>
                <a:latin typeface="Franklin Gothic Book"/>
                <a:cs typeface="B Nazanin" pitchFamily="2" charset="-78"/>
              </a:rPr>
              <a:t>به همین خاطر نیز </a:t>
            </a:r>
            <a:r>
              <a:rPr lang="fa-IR" sz="3200" dirty="0">
                <a:solidFill>
                  <a:prstClr val="black"/>
                </a:solidFill>
                <a:latin typeface="Franklin Gothic Book"/>
                <a:cs typeface="B Nazanin" pitchFamily="2" charset="-78"/>
              </a:rPr>
              <a:t>”</a:t>
            </a:r>
            <a:r>
              <a:rPr lang="ar-SA" sz="3200" dirty="0">
                <a:solidFill>
                  <a:prstClr val="black"/>
                </a:solidFill>
                <a:latin typeface="Franklin Gothic Book"/>
                <a:cs typeface="B Nazanin" pitchFamily="2" charset="-78"/>
              </a:rPr>
              <a:t>اولین موسسان مدارس جدید برای تمایز سبک تربیتی خود از مکتبخانه ها </a:t>
            </a:r>
            <a:r>
              <a:rPr lang="fa-IR" sz="3200" dirty="0">
                <a:solidFill>
                  <a:prstClr val="black"/>
                </a:solidFill>
                <a:latin typeface="Franklin Gothic Book"/>
                <a:cs typeface="B Nazanin" pitchFamily="2" charset="-78"/>
              </a:rPr>
              <a:t>،</a:t>
            </a:r>
            <a:r>
              <a:rPr lang="ar-SA" sz="3200" dirty="0">
                <a:solidFill>
                  <a:prstClr val="black"/>
                </a:solidFill>
                <a:latin typeface="Franklin Gothic Book"/>
                <a:cs typeface="B Nazanin" pitchFamily="2" charset="-78"/>
              </a:rPr>
              <a:t>مکانهای آموزشی خود را </a:t>
            </a:r>
            <a:r>
              <a:rPr lang="ar-SA" sz="3200" dirty="0">
                <a:solidFill>
                  <a:srgbClr val="0070C0"/>
                </a:solidFill>
                <a:latin typeface="Franklin Gothic Book"/>
                <a:cs typeface="B Nazanin" pitchFamily="2" charset="-78"/>
              </a:rPr>
              <a:t>مدرسه</a:t>
            </a:r>
            <a:r>
              <a:rPr lang="en-US" sz="3200" dirty="0">
                <a:solidFill>
                  <a:prstClr val="black"/>
                </a:solidFill>
                <a:latin typeface="Franklin Gothic Book"/>
                <a:cs typeface="B Nazanin" pitchFamily="2" charset="-78"/>
              </a:rPr>
              <a:t> </a:t>
            </a:r>
            <a:r>
              <a:rPr lang="ar-SA" sz="3200" dirty="0">
                <a:solidFill>
                  <a:prstClr val="black"/>
                </a:solidFill>
                <a:latin typeface="Franklin Gothic Book"/>
                <a:cs typeface="B Nazanin" pitchFamily="2" charset="-78"/>
              </a:rPr>
              <a:t>می نامیدند.</a:t>
            </a:r>
            <a:r>
              <a:rPr lang="fa-IR" sz="3200" dirty="0">
                <a:solidFill>
                  <a:prstClr val="black"/>
                </a:solidFill>
                <a:latin typeface="Franklin Gothic Book"/>
                <a:cs typeface="B Nazanin" pitchFamily="2" charset="-78"/>
              </a:rPr>
              <a:t>“</a:t>
            </a:r>
            <a:r>
              <a:rPr lang="ar-SA" sz="3200" b="1" dirty="0">
                <a:solidFill>
                  <a:prstClr val="black"/>
                </a:solidFill>
                <a:latin typeface="Franklin Gothic Book"/>
                <a:cs typeface="B Nazanin" pitchFamily="2" charset="-78"/>
              </a:rPr>
              <a:t>(رینگر،203:1381</a:t>
            </a:r>
            <a:r>
              <a:rPr lang="ar-SA" sz="3200" dirty="0">
                <a:solidFill>
                  <a:prstClr val="black"/>
                </a:solidFill>
                <a:latin typeface="Franklin Gothic Book"/>
                <a:cs typeface="B Nazanin" pitchFamily="2" charset="-78"/>
              </a:rPr>
              <a:t>)</a:t>
            </a:r>
            <a:endParaRPr lang="en-US" sz="3200" dirty="0">
              <a:solidFill>
                <a:prstClr val="black"/>
              </a:solidFill>
              <a:latin typeface="Franklin Gothic Book"/>
              <a:cs typeface="B Nazanin" pitchFamily="2" charset="-78"/>
            </a:endParaRPr>
          </a:p>
          <a:p>
            <a:endParaRPr lang="en-US" dirty="0"/>
          </a:p>
        </p:txBody>
      </p:sp>
    </p:spTree>
    <p:extLst>
      <p:ext uri="{BB962C8B-B14F-4D97-AF65-F5344CB8AC3E}">
        <p14:creationId xmlns:p14="http://schemas.microsoft.com/office/powerpoint/2010/main" val="16764754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solidFill>
                  <a:schemeClr val="tx1"/>
                </a:solidFill>
                <a:cs typeface="B Titr" panose="00000700000000000000" pitchFamily="2" charset="-78"/>
              </a:rPr>
              <a:t>مکتبخانه</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p:txBody>
          <a:bodyPr/>
          <a:lstStyle/>
          <a:p>
            <a:endParaRPr lang="en-US" dirty="0"/>
          </a:p>
        </p:txBody>
      </p:sp>
      <p:pic>
        <p:nvPicPr>
          <p:cNvPr id="4" name="Content Placeholder 3" descr="مکتب.jpg"/>
          <p:cNvPicPr>
            <a:picLocks noChangeAspect="1"/>
          </p:cNvPicPr>
          <p:nvPr/>
        </p:nvPicPr>
        <p:blipFill>
          <a:blip r:embed="rId2" cstate="print"/>
          <a:stretch>
            <a:fillRect/>
          </a:stretch>
        </p:blipFill>
        <p:spPr>
          <a:xfrm>
            <a:off x="1154953" y="2429690"/>
            <a:ext cx="9870098" cy="4023361"/>
          </a:xfrm>
          <a:prstGeom prst="rect">
            <a:avLst/>
          </a:prstGeom>
        </p:spPr>
      </p:pic>
    </p:spTree>
    <p:extLst>
      <p:ext uri="{BB962C8B-B14F-4D97-AF65-F5344CB8AC3E}">
        <p14:creationId xmlns:p14="http://schemas.microsoft.com/office/powerpoint/2010/main" val="24871601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solidFill>
                  <a:schemeClr val="tx1"/>
                </a:solidFill>
                <a:cs typeface="B Titr" panose="00000700000000000000" pitchFamily="2" charset="-78"/>
              </a:rPr>
              <a:t>مدرسه</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p:txBody>
          <a:bodyPr/>
          <a:lstStyle/>
          <a:p>
            <a:endParaRPr lang="en-US" dirty="0"/>
          </a:p>
        </p:txBody>
      </p:sp>
      <p:pic>
        <p:nvPicPr>
          <p:cNvPr id="4" name="Picture 2" descr="D:\منابع مدارس جدید\اسناد\عکسها\DSC00015.JPG"/>
          <p:cNvPicPr>
            <a:picLocks noChangeAspect="1" noChangeArrowheads="1"/>
          </p:cNvPicPr>
          <p:nvPr/>
        </p:nvPicPr>
        <p:blipFill>
          <a:blip r:embed="rId2" cstate="print"/>
          <a:stretch>
            <a:fillRect/>
          </a:stretch>
        </p:blipFill>
        <p:spPr bwMode="auto">
          <a:xfrm>
            <a:off x="1154952" y="2468879"/>
            <a:ext cx="8761413" cy="3611245"/>
          </a:xfrm>
          <a:prstGeom prst="rect">
            <a:avLst/>
          </a:prstGeom>
          <a:noFill/>
        </p:spPr>
      </p:pic>
    </p:spTree>
    <p:extLst>
      <p:ext uri="{BB962C8B-B14F-4D97-AF65-F5344CB8AC3E}">
        <p14:creationId xmlns:p14="http://schemas.microsoft.com/office/powerpoint/2010/main" val="14178634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tx1"/>
                </a:solidFill>
                <a:cs typeface="B Titr" panose="00000700000000000000" pitchFamily="2" charset="-78"/>
              </a:rPr>
              <a:t>سوال؟</a:t>
            </a:r>
            <a:endParaRPr lang="en-US" sz="8000" dirty="0">
              <a:solidFill>
                <a:schemeClr val="tx1"/>
              </a:solidFill>
              <a:cs typeface="B Zar" panose="00000400000000000000" pitchFamily="2" charset="-78"/>
            </a:endParaRPr>
          </a:p>
        </p:txBody>
      </p:sp>
      <p:sp>
        <p:nvSpPr>
          <p:cNvPr id="3" name="Content Placeholder 2"/>
          <p:cNvSpPr>
            <a:spLocks noGrp="1"/>
          </p:cNvSpPr>
          <p:nvPr>
            <p:ph idx="1"/>
          </p:nvPr>
        </p:nvSpPr>
        <p:spPr>
          <a:xfrm>
            <a:off x="1154955" y="2603500"/>
            <a:ext cx="10052976" cy="3416300"/>
          </a:xfrm>
        </p:spPr>
        <p:txBody>
          <a:bodyPr/>
          <a:lstStyle/>
          <a:p>
            <a:pPr lvl="0" algn="ctr" defTabSz="914400" rtl="1">
              <a:spcBef>
                <a:spcPct val="20000"/>
              </a:spcBef>
              <a:buClr>
                <a:srgbClr val="F0A22E"/>
              </a:buClr>
              <a:buSzPct val="70000"/>
              <a:buFont typeface="Wingdings 2"/>
              <a:buChar char=""/>
            </a:pPr>
            <a:endParaRPr lang="fa-IR" sz="4000" b="1" dirty="0" smtClean="0">
              <a:solidFill>
                <a:srgbClr val="002060"/>
              </a:solidFill>
              <a:latin typeface="Franklin Gothic Book"/>
              <a:cs typeface="B Nazanin" pitchFamily="2" charset="-78"/>
            </a:endParaRPr>
          </a:p>
          <a:p>
            <a:pPr lvl="0" algn="ctr" defTabSz="914400" rtl="1">
              <a:spcBef>
                <a:spcPct val="20000"/>
              </a:spcBef>
              <a:buClr>
                <a:srgbClr val="F0A22E"/>
              </a:buClr>
              <a:buSzPct val="70000"/>
              <a:buFont typeface="Wingdings 2"/>
              <a:buChar char=""/>
            </a:pPr>
            <a:r>
              <a:rPr lang="fa-IR" sz="4800" b="1" dirty="0" smtClean="0">
                <a:solidFill>
                  <a:srgbClr val="002060"/>
                </a:solidFill>
                <a:latin typeface="Franklin Gothic Book"/>
                <a:cs typeface="B Nazanin" pitchFamily="2" charset="-78"/>
              </a:rPr>
              <a:t>مدرسه </a:t>
            </a:r>
            <a:r>
              <a:rPr lang="fa-IR" sz="4800" b="1" dirty="0">
                <a:solidFill>
                  <a:srgbClr val="002060"/>
                </a:solidFill>
                <a:latin typeface="Franklin Gothic Book"/>
                <a:cs typeface="B Nazanin" pitchFamily="2" charset="-78"/>
              </a:rPr>
              <a:t>چگونه در ایران شکل گرفت؟</a:t>
            </a:r>
            <a:endParaRPr lang="en-US" sz="4800" dirty="0">
              <a:solidFill>
                <a:srgbClr val="002060"/>
              </a:solidFill>
              <a:latin typeface="Franklin Gothic Book"/>
              <a:cs typeface="B Nazanin" pitchFamily="2" charset="-78"/>
            </a:endParaRPr>
          </a:p>
          <a:p>
            <a:endParaRPr lang="en-US" dirty="0"/>
          </a:p>
        </p:txBody>
      </p:sp>
    </p:spTree>
    <p:extLst>
      <p:ext uri="{BB962C8B-B14F-4D97-AF65-F5344CB8AC3E}">
        <p14:creationId xmlns:p14="http://schemas.microsoft.com/office/powerpoint/2010/main" val="12666449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tx1"/>
                </a:solidFill>
                <a:cs typeface="B Titr" panose="00000700000000000000" pitchFamily="2" charset="-78"/>
              </a:rPr>
              <a:t>تحلیل های پیشین</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p:txBody>
          <a:bodyPr/>
          <a:lstStyle/>
          <a:p>
            <a:endParaRPr lang="en-US" dirty="0"/>
          </a:p>
        </p:txBody>
      </p:sp>
      <p:sp>
        <p:nvSpPr>
          <p:cNvPr id="4" name="Oval 3"/>
          <p:cNvSpPr/>
          <p:nvPr/>
        </p:nvSpPr>
        <p:spPr>
          <a:xfrm>
            <a:off x="6192119" y="2843645"/>
            <a:ext cx="2880320" cy="1656184"/>
          </a:xfrm>
          <a:prstGeom prst="ellipse">
            <a:avLst/>
          </a:prstGeom>
          <a:solidFill>
            <a:srgbClr val="F0A22E"/>
          </a:solidFill>
          <a:ln w="25400" cap="flat" cmpd="sng" algn="ctr">
            <a:solidFill>
              <a:srgbClr val="F0A22E">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a-IR" sz="2400" b="0" i="0" u="none" strike="noStrike" kern="0" cap="none" spc="0" normalizeH="0" baseline="0" noProof="0" dirty="0" smtClean="0">
                <a:ln>
                  <a:noFill/>
                </a:ln>
                <a:solidFill>
                  <a:prstClr val="black"/>
                </a:solidFill>
                <a:effectLst/>
                <a:uLnTx/>
                <a:uFillTx/>
                <a:latin typeface="Franklin Gothic Book"/>
                <a:cs typeface="B Zar" panose="00000400000000000000" pitchFamily="2" charset="-78"/>
              </a:rPr>
              <a:t>تحلیل های نوسازی</a:t>
            </a:r>
            <a:endParaRPr kumimoji="0" lang="en-US" sz="2400" b="0" i="0" u="none" strike="noStrike" kern="0" cap="none" spc="0" normalizeH="0" baseline="0" noProof="0" dirty="0" smtClean="0">
              <a:ln>
                <a:noFill/>
              </a:ln>
              <a:solidFill>
                <a:prstClr val="black"/>
              </a:solidFill>
              <a:effectLst/>
              <a:uLnTx/>
              <a:uFillTx/>
              <a:latin typeface="Franklin Gothic Book"/>
              <a:cs typeface="B Zar" panose="00000400000000000000" pitchFamily="2" charset="-78"/>
            </a:endParaRPr>
          </a:p>
        </p:txBody>
      </p:sp>
      <p:sp>
        <p:nvSpPr>
          <p:cNvPr id="5" name="Oval 4"/>
          <p:cNvSpPr/>
          <p:nvPr/>
        </p:nvSpPr>
        <p:spPr>
          <a:xfrm>
            <a:off x="1609220" y="2987661"/>
            <a:ext cx="3240360" cy="1368152"/>
          </a:xfrm>
          <a:prstGeom prst="ellipse">
            <a:avLst/>
          </a:prstGeom>
          <a:solidFill>
            <a:srgbClr val="F0A22E"/>
          </a:solidFill>
          <a:ln w="25400" cap="flat" cmpd="sng" algn="ctr">
            <a:solidFill>
              <a:srgbClr val="F0A22E">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fa-IR" sz="2400" kern="0" dirty="0">
                <a:solidFill>
                  <a:prstClr val="black"/>
                </a:solidFill>
                <a:latin typeface="Franklin Gothic Book"/>
                <a:cs typeface="B Zar" panose="00000400000000000000" pitchFamily="2" charset="-78"/>
              </a:rPr>
              <a:t>تحلیل های دولت گرا</a:t>
            </a:r>
            <a:endParaRPr lang="en-US" sz="2400" kern="0" dirty="0">
              <a:solidFill>
                <a:prstClr val="black"/>
              </a:solidFill>
              <a:latin typeface="Franklin Gothic Book"/>
              <a:cs typeface="B Zar" panose="00000400000000000000" pitchFamily="2" charset="-78"/>
            </a:endParaRPr>
          </a:p>
        </p:txBody>
      </p:sp>
      <p:sp>
        <p:nvSpPr>
          <p:cNvPr id="6" name="Oval 5"/>
          <p:cNvSpPr/>
          <p:nvPr/>
        </p:nvSpPr>
        <p:spPr>
          <a:xfrm>
            <a:off x="3915479" y="4499829"/>
            <a:ext cx="3240360" cy="1440160"/>
          </a:xfrm>
          <a:prstGeom prst="ellipse">
            <a:avLst/>
          </a:prstGeom>
          <a:solidFill>
            <a:srgbClr val="F0A22E"/>
          </a:solidFill>
          <a:ln w="25400" cap="flat" cmpd="sng" algn="ctr">
            <a:solidFill>
              <a:srgbClr val="F0A22E">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fa-IR" sz="2400" kern="0" dirty="0">
                <a:solidFill>
                  <a:prstClr val="black"/>
                </a:solidFill>
                <a:latin typeface="Franklin Gothic Book"/>
                <a:cs typeface="B Zar" panose="00000400000000000000" pitchFamily="2" charset="-78"/>
              </a:rPr>
              <a:t>تحلیل های استعماری</a:t>
            </a:r>
            <a:endParaRPr lang="en-US" sz="2400" kern="0" dirty="0">
              <a:solidFill>
                <a:prstClr val="black"/>
              </a:solidFill>
              <a:latin typeface="Franklin Gothic Book"/>
              <a:cs typeface="B Zar" panose="00000400000000000000" pitchFamily="2" charset="-78"/>
            </a:endParaRPr>
          </a:p>
        </p:txBody>
      </p:sp>
    </p:spTree>
    <p:extLst>
      <p:ext uri="{BB962C8B-B14F-4D97-AF65-F5344CB8AC3E}">
        <p14:creationId xmlns:p14="http://schemas.microsoft.com/office/powerpoint/2010/main" val="18530962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tx1"/>
                </a:solidFill>
                <a:cs typeface="B Titr" panose="00000700000000000000" pitchFamily="2" charset="-78"/>
              </a:rPr>
              <a:t>بیان مساله</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p:txBody>
          <a:bodyPr>
            <a:normAutofit/>
          </a:bodyPr>
          <a:lstStyle/>
          <a:p>
            <a:pPr algn="justLow" rtl="1"/>
            <a:r>
              <a:rPr lang="fa-IR" sz="2800" dirty="0" smtClean="0">
                <a:cs typeface="B Nazanin" panose="00000400000000000000" pitchFamily="2" charset="-78"/>
              </a:rPr>
              <a:t>تحلیل های پیشین نقش روحانیان را در شکل گیری مدارس جدید منفی بازنمایی نموده یا نادیده گرفته اند.بدین ترتیب مساله این مقاله بررسی نقش روحانیان در برپایی مدارس جدید در ایران است و بر این اساس سوال اصلی این مقاله این است که </a:t>
            </a:r>
            <a:r>
              <a:rPr lang="fa-IR" sz="2800" dirty="0" smtClean="0">
                <a:solidFill>
                  <a:srgbClr val="FF0000"/>
                </a:solidFill>
                <a:cs typeface="B Nazanin" panose="00000400000000000000" pitchFamily="2" charset="-78"/>
              </a:rPr>
              <a:t>روحانیان چه نقشی در برپایی مدرسه در ایران داشتند؟</a:t>
            </a:r>
          </a:p>
          <a:p>
            <a:pPr algn="justLow" rtl="1"/>
            <a:r>
              <a:rPr lang="fa-IR" sz="2800" dirty="0" smtClean="0">
                <a:cs typeface="B Nazanin" panose="00000400000000000000" pitchFamily="2" charset="-78"/>
              </a:rPr>
              <a:t>ادعای این مقاله این است که روحانیان و نیروهای مذهبی نقشی </a:t>
            </a:r>
            <a:r>
              <a:rPr lang="fa-IR" sz="2800" dirty="0" smtClean="0">
                <a:solidFill>
                  <a:srgbClr val="FF0000"/>
                </a:solidFill>
                <a:cs typeface="B Nazanin" panose="00000400000000000000" pitchFamily="2" charset="-78"/>
              </a:rPr>
              <a:t>تشویقی،حمایتی و مشارکتی </a:t>
            </a:r>
            <a:r>
              <a:rPr lang="fa-IR" sz="2800" dirty="0" smtClean="0">
                <a:cs typeface="B Nazanin" panose="00000400000000000000" pitchFamily="2" charset="-78"/>
              </a:rPr>
              <a:t>در تاسیس و برپایی مدارس داشته اند.</a:t>
            </a:r>
            <a:endParaRPr lang="en-US" sz="2800" dirty="0">
              <a:cs typeface="B Nazanin" panose="00000400000000000000" pitchFamily="2" charset="-78"/>
            </a:endParaRPr>
          </a:p>
        </p:txBody>
      </p:sp>
    </p:spTree>
    <p:extLst>
      <p:ext uri="{BB962C8B-B14F-4D97-AF65-F5344CB8AC3E}">
        <p14:creationId xmlns:p14="http://schemas.microsoft.com/office/powerpoint/2010/main" val="32925394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docProps/app.xml><?xml version="1.0" encoding="utf-8"?>
<Properties xmlns="http://schemas.openxmlformats.org/officeDocument/2006/extended-properties" xmlns:vt="http://schemas.openxmlformats.org/officeDocument/2006/docPropsVTypes">
  <Template>Ion Boardroom</Template>
  <TotalTime>359</TotalTime>
  <Words>1861</Words>
  <Application>Microsoft Office PowerPoint</Application>
  <PresentationFormat>Widescreen</PresentationFormat>
  <Paragraphs>72</Paragraphs>
  <Slides>21</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21</vt:i4>
      </vt:variant>
    </vt:vector>
  </HeadingPairs>
  <TitlesOfParts>
    <vt:vector size="34" baseType="lpstr">
      <vt:lpstr>Arial</vt:lpstr>
      <vt:lpstr>B Nazanin</vt:lpstr>
      <vt:lpstr>B Shiraz</vt:lpstr>
      <vt:lpstr>B Titr</vt:lpstr>
      <vt:lpstr>B Zar</vt:lpstr>
      <vt:lpstr>Calibri</vt:lpstr>
      <vt:lpstr>Century Gothic</vt:lpstr>
      <vt:lpstr>Franklin Gothic Book</vt:lpstr>
      <vt:lpstr>Franklin Gothic Medium</vt:lpstr>
      <vt:lpstr>Times New Roman</vt:lpstr>
      <vt:lpstr>Wingdings 2</vt:lpstr>
      <vt:lpstr>Wingdings 3</vt:lpstr>
      <vt:lpstr>Ion Boardroom</vt:lpstr>
      <vt:lpstr>به نام خدا</vt:lpstr>
      <vt:lpstr>تولد مدرسه؟</vt:lpstr>
      <vt:lpstr>تفاوتهای مدرسه با مکتبخانه</vt:lpstr>
      <vt:lpstr>PowerPoint Presentation</vt:lpstr>
      <vt:lpstr>مکتبخانه</vt:lpstr>
      <vt:lpstr>مدرسه</vt:lpstr>
      <vt:lpstr>سوال؟</vt:lpstr>
      <vt:lpstr>تحلیل های پیشین</vt:lpstr>
      <vt:lpstr>بیان مساله</vt:lpstr>
      <vt:lpstr>علل گرایش روحانیان به تربیت مدرسه ای</vt:lpstr>
      <vt:lpstr>PowerPoint Presentation</vt:lpstr>
      <vt:lpstr> نقش تشویقی روحانیان</vt:lpstr>
      <vt:lpstr>سید عبدالله بهبهانی</vt:lpstr>
      <vt:lpstr>نقش حمایتی روحانیان </vt:lpstr>
      <vt:lpstr>شیخ فضل الله نوری</vt:lpstr>
      <vt:lpstr>نقش مشارکتی روحانیان </vt:lpstr>
      <vt:lpstr>سید محمد طباطبایی</vt:lpstr>
      <vt:lpstr>مدارس اسلامیه</vt:lpstr>
      <vt:lpstr>مدارس صحیحه اسلامیه</vt:lpstr>
      <vt:lpstr>نتیجه گیری</vt:lpstr>
      <vt:lpstr>نتیجه گیری</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خدا</dc:title>
  <dc:creator>faratech</dc:creator>
  <cp:lastModifiedBy>faratech</cp:lastModifiedBy>
  <cp:revision>22</cp:revision>
  <dcterms:created xsi:type="dcterms:W3CDTF">2020-01-26T06:31:40Z</dcterms:created>
  <dcterms:modified xsi:type="dcterms:W3CDTF">2020-05-04T03:11:55Z</dcterms:modified>
</cp:coreProperties>
</file>