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6" r:id="rId3"/>
    <p:sldId id="257" r:id="rId4"/>
    <p:sldId id="258" r:id="rId5"/>
    <p:sldId id="272" r:id="rId6"/>
    <p:sldId id="259" r:id="rId7"/>
    <p:sldId id="261" r:id="rId8"/>
    <p:sldId id="262" r:id="rId9"/>
    <p:sldId id="265" r:id="rId10"/>
    <p:sldId id="266" r:id="rId11"/>
    <p:sldId id="267" r:id="rId12"/>
    <p:sldId id="260" r:id="rId13"/>
    <p:sldId id="264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8D9C002-54A2-4B5C-8C60-C51B15597B4E}" type="datetimeFigureOut">
              <a:rPr lang="en-US" smtClean="0"/>
              <a:pPr/>
              <a:t>5/4/2015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18A1851-FB71-4CF9-8771-400EB1FB9E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a-IR" sz="7200" dirty="0" smtClean="0">
                <a:solidFill>
                  <a:srgbClr val="FF0000"/>
                </a:solidFill>
              </a:rPr>
              <a:t>به نام خداوند جان و خرد</a:t>
            </a:r>
            <a:endParaRPr lang="fa-IR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382000" cy="41148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None/>
            </a:pPr>
            <a:r>
              <a:rPr lang="fa-IR" sz="3000" b="1" dirty="0" smtClean="0">
                <a:solidFill>
                  <a:schemeClr val="accent2"/>
                </a:solidFill>
              </a:rPr>
              <a:t>1- </a:t>
            </a:r>
            <a:r>
              <a:rPr lang="en-US" sz="3000" b="1" dirty="0" smtClean="0">
                <a:solidFill>
                  <a:schemeClr val="accent2"/>
                </a:solidFill>
              </a:rPr>
              <a:t> </a:t>
            </a:r>
            <a:r>
              <a:rPr lang="ar-SA" sz="3000" b="1" dirty="0">
                <a:solidFill>
                  <a:schemeClr val="accent2"/>
                </a:solidFill>
              </a:rPr>
              <a:t>اصل تفكيك تدريجي</a:t>
            </a:r>
            <a:r>
              <a:rPr lang="en-US" sz="3000" b="1" dirty="0">
                <a:solidFill>
                  <a:schemeClr val="accent2"/>
                </a:solidFill>
              </a:rPr>
              <a:t> (</a:t>
            </a:r>
            <a:r>
              <a:rPr lang="en-US" altLang="en-US" sz="3000" b="1" dirty="0">
                <a:solidFill>
                  <a:schemeClr val="accent2"/>
                </a:solidFill>
              </a:rPr>
              <a:t>Progressive Differentiation</a:t>
            </a:r>
            <a:r>
              <a:rPr lang="en-US" sz="3000" b="1" dirty="0">
                <a:solidFill>
                  <a:schemeClr val="accent2"/>
                </a:solidFill>
              </a:rPr>
              <a:t>) </a:t>
            </a:r>
            <a:r>
              <a:rPr lang="en-US" sz="3000" dirty="0"/>
              <a:t>:</a:t>
            </a:r>
          </a:p>
          <a:p>
            <a:pPr algn="just">
              <a:buFont typeface="Wingdings" pitchFamily="2" charset="2"/>
              <a:buNone/>
            </a:pPr>
            <a:r>
              <a:rPr lang="en-US" sz="3000" dirty="0"/>
              <a:t>    </a:t>
            </a:r>
            <a:r>
              <a:rPr lang="ar-SA" sz="3000" dirty="0"/>
              <a:t>به اين معنا است</a:t>
            </a:r>
            <a:r>
              <a:rPr lang="en-US" sz="3000" dirty="0"/>
              <a:t> </a:t>
            </a:r>
            <a:r>
              <a:rPr lang="ar-SA" sz="3000" dirty="0"/>
              <a:t>كه</a:t>
            </a:r>
            <a:r>
              <a:rPr lang="en-US" sz="3000" dirty="0"/>
              <a:t> </a:t>
            </a:r>
            <a:r>
              <a:rPr lang="ar-SA" sz="3000" dirty="0"/>
              <a:t>در</a:t>
            </a:r>
            <a:r>
              <a:rPr lang="en-US" sz="3000" dirty="0"/>
              <a:t> </a:t>
            </a:r>
            <a:r>
              <a:rPr lang="ar-SA" sz="3000" dirty="0"/>
              <a:t>ابتدا</a:t>
            </a:r>
            <a:r>
              <a:rPr lang="en-US" sz="3000" dirty="0"/>
              <a:t> </a:t>
            </a:r>
            <a:r>
              <a:rPr lang="ar-SA" sz="3000" dirty="0"/>
              <a:t>مطالب كلي تر و انتزاعي تر درس مي</a:t>
            </a:r>
            <a:r>
              <a:rPr lang="en-US" sz="3000" dirty="0"/>
              <a:t> </a:t>
            </a:r>
            <a:r>
              <a:rPr lang="ar-SA" sz="3000" dirty="0"/>
              <a:t>آيد</a:t>
            </a:r>
            <a:r>
              <a:rPr lang="en-US" sz="3000" dirty="0"/>
              <a:t>، </a:t>
            </a:r>
            <a:r>
              <a:rPr lang="ar-SA" sz="3000" dirty="0"/>
              <a:t>سپس</a:t>
            </a:r>
            <a:r>
              <a:rPr lang="en-US" sz="3000" dirty="0"/>
              <a:t> </a:t>
            </a:r>
            <a:r>
              <a:rPr lang="ar-SA" sz="3000" dirty="0"/>
              <a:t>به تدريج مطالب جزئي تر و اختصاصي تر درس</a:t>
            </a:r>
            <a:r>
              <a:rPr lang="en-US" sz="3000" dirty="0"/>
              <a:t> </a:t>
            </a:r>
            <a:r>
              <a:rPr lang="ar-SA" sz="3000" dirty="0"/>
              <a:t>ارائه</a:t>
            </a:r>
            <a:r>
              <a:rPr lang="en-US" sz="3000" dirty="0"/>
              <a:t> </a:t>
            </a:r>
            <a:r>
              <a:rPr lang="ar-SA" sz="3000" dirty="0"/>
              <a:t>مي</a:t>
            </a:r>
            <a:r>
              <a:rPr lang="en-US" sz="3000" dirty="0"/>
              <a:t> </a:t>
            </a:r>
            <a:r>
              <a:rPr lang="ar-SA" sz="3000" dirty="0"/>
              <a:t>شود</a:t>
            </a:r>
            <a:r>
              <a:rPr lang="en-US" sz="3000" dirty="0"/>
              <a:t>.</a:t>
            </a:r>
          </a:p>
          <a:p>
            <a:pPr algn="just">
              <a:buFont typeface="Wingdings" pitchFamily="2" charset="2"/>
              <a:buNone/>
            </a:pPr>
            <a:r>
              <a:rPr lang="fa-IR" sz="3000" dirty="0" smtClean="0">
                <a:solidFill>
                  <a:schemeClr val="accent2"/>
                </a:solidFill>
              </a:rPr>
              <a:t>2- </a:t>
            </a:r>
            <a:r>
              <a:rPr lang="en-US" sz="3000" dirty="0" smtClean="0">
                <a:solidFill>
                  <a:schemeClr val="accent2"/>
                </a:solidFill>
              </a:rPr>
              <a:t> </a:t>
            </a:r>
            <a:r>
              <a:rPr lang="ar-SA" sz="3000" dirty="0">
                <a:solidFill>
                  <a:schemeClr val="accent2"/>
                </a:solidFill>
              </a:rPr>
              <a:t>اصل تشكّل مجدد</a:t>
            </a:r>
            <a:r>
              <a:rPr lang="en-US" sz="3000" dirty="0">
                <a:solidFill>
                  <a:schemeClr val="accent2"/>
                </a:solidFill>
              </a:rPr>
              <a:t> (</a:t>
            </a:r>
            <a:r>
              <a:rPr lang="en-US" altLang="en-US" sz="3000" dirty="0">
                <a:solidFill>
                  <a:schemeClr val="accent2"/>
                </a:solidFill>
              </a:rPr>
              <a:t>Integrative Reconciliation</a:t>
            </a:r>
            <a:r>
              <a:rPr lang="en-US" sz="3000" dirty="0">
                <a:solidFill>
                  <a:schemeClr val="accent2"/>
                </a:solidFill>
              </a:rPr>
              <a:t>) :</a:t>
            </a:r>
          </a:p>
          <a:p>
            <a:pPr algn="just">
              <a:buFont typeface="Wingdings" pitchFamily="2" charset="2"/>
              <a:buNone/>
            </a:pPr>
            <a:r>
              <a:rPr lang="en-US" sz="3000" dirty="0"/>
              <a:t>	 </a:t>
            </a:r>
            <a:r>
              <a:rPr lang="ar-SA" sz="3000" dirty="0"/>
              <a:t>به اين معنا است</a:t>
            </a:r>
            <a:r>
              <a:rPr lang="en-US" sz="3000" dirty="0"/>
              <a:t> </a:t>
            </a:r>
            <a:r>
              <a:rPr lang="ar-SA" sz="3000" dirty="0"/>
              <a:t>كه</a:t>
            </a:r>
            <a:r>
              <a:rPr lang="en-US" sz="3000" dirty="0"/>
              <a:t> </a:t>
            </a:r>
            <a:r>
              <a:rPr lang="ar-SA" sz="3000" dirty="0"/>
              <a:t>نظريات</a:t>
            </a:r>
            <a:r>
              <a:rPr lang="en-US" sz="3000" dirty="0"/>
              <a:t> </a:t>
            </a:r>
            <a:r>
              <a:rPr lang="ar-SA" sz="3000" dirty="0"/>
              <a:t>نو</a:t>
            </a:r>
            <a:r>
              <a:rPr lang="en-US" sz="3000" dirty="0"/>
              <a:t> </a:t>
            </a:r>
            <a:r>
              <a:rPr lang="ar-SA" sz="3000" dirty="0"/>
              <a:t>بايد بطور</a:t>
            </a:r>
            <a:r>
              <a:rPr lang="en-US" sz="3000" dirty="0"/>
              <a:t> </a:t>
            </a:r>
            <a:r>
              <a:rPr lang="ar-SA" sz="3000" dirty="0"/>
              <a:t>آگاهانه</a:t>
            </a:r>
            <a:r>
              <a:rPr lang="en-US" sz="3000" dirty="0"/>
              <a:t> </a:t>
            </a:r>
            <a:r>
              <a:rPr lang="ar-SA" sz="3000" dirty="0"/>
              <a:t>به</a:t>
            </a:r>
            <a:r>
              <a:rPr lang="en-US" sz="3000" dirty="0"/>
              <a:t> </a:t>
            </a:r>
            <a:r>
              <a:rPr lang="ar-SA" sz="3000" dirty="0"/>
              <a:t>محتواي آموخته</a:t>
            </a:r>
            <a:r>
              <a:rPr lang="en-US" sz="3000" dirty="0"/>
              <a:t> </a:t>
            </a:r>
            <a:r>
              <a:rPr lang="ar-SA" sz="3000" dirty="0"/>
              <a:t>شده قبلي مربوط گردد به</a:t>
            </a:r>
            <a:r>
              <a:rPr lang="en-US" sz="3000" dirty="0"/>
              <a:t> </a:t>
            </a:r>
            <a:r>
              <a:rPr lang="ar-SA" sz="3000" dirty="0"/>
              <a:t>عبارت ديگر، تداوم</a:t>
            </a:r>
            <a:r>
              <a:rPr lang="en-US" sz="3000" dirty="0"/>
              <a:t> </a:t>
            </a:r>
            <a:r>
              <a:rPr lang="ar-SA" sz="3000" dirty="0"/>
              <a:t>برنامه</a:t>
            </a:r>
            <a:r>
              <a:rPr lang="en-US" sz="3000" dirty="0"/>
              <a:t> </a:t>
            </a:r>
            <a:r>
              <a:rPr lang="ar-SA" sz="3000" dirty="0"/>
              <a:t>درسي به صورتي</a:t>
            </a:r>
            <a:r>
              <a:rPr lang="en-US" sz="3000" dirty="0"/>
              <a:t> </a:t>
            </a:r>
            <a:r>
              <a:rPr lang="ar-SA" sz="3000" dirty="0"/>
              <a:t>سازمان</a:t>
            </a:r>
            <a:r>
              <a:rPr lang="en-US" sz="3000" dirty="0"/>
              <a:t> </a:t>
            </a:r>
            <a:r>
              <a:rPr lang="ar-SA" sz="3000" dirty="0"/>
              <a:t>يابد</a:t>
            </a:r>
            <a:r>
              <a:rPr lang="en-US" sz="3000" dirty="0"/>
              <a:t> </a:t>
            </a:r>
            <a:r>
              <a:rPr lang="ar-SA" sz="3000" dirty="0"/>
              <a:t>كه</a:t>
            </a:r>
            <a:r>
              <a:rPr lang="en-US" sz="3000" dirty="0"/>
              <a:t> </a:t>
            </a:r>
            <a:r>
              <a:rPr lang="ar-SA" sz="3000" dirty="0"/>
              <a:t>هر</a:t>
            </a:r>
            <a:r>
              <a:rPr lang="en-US" sz="3000" dirty="0"/>
              <a:t> </a:t>
            </a:r>
            <a:r>
              <a:rPr lang="ar-SA" sz="3000" dirty="0"/>
              <a:t>يادگيري</a:t>
            </a:r>
            <a:r>
              <a:rPr lang="en-US" sz="3000" dirty="0"/>
              <a:t> </a:t>
            </a:r>
            <a:r>
              <a:rPr lang="ar-SA" sz="3000" dirty="0"/>
              <a:t>بعدي</a:t>
            </a:r>
            <a:r>
              <a:rPr lang="en-US" sz="3000" dirty="0"/>
              <a:t> </a:t>
            </a:r>
            <a:r>
              <a:rPr lang="ar-SA" sz="3000" dirty="0"/>
              <a:t>با</a:t>
            </a:r>
            <a:r>
              <a:rPr lang="en-US" sz="3000" dirty="0"/>
              <a:t> </a:t>
            </a:r>
            <a:r>
              <a:rPr lang="ar-SA" sz="3000" dirty="0"/>
              <a:t>دقت به</a:t>
            </a:r>
            <a:r>
              <a:rPr lang="en-US" sz="3000" dirty="0"/>
              <a:t> </a:t>
            </a:r>
            <a:r>
              <a:rPr lang="ar-SA" sz="3000" dirty="0"/>
              <a:t>آموخته هاي</a:t>
            </a:r>
            <a:r>
              <a:rPr lang="en-US" sz="3000" dirty="0"/>
              <a:t> </a:t>
            </a:r>
            <a:r>
              <a:rPr lang="ar-SA" sz="3000" dirty="0"/>
              <a:t>قبلي مربوط</a:t>
            </a:r>
            <a:r>
              <a:rPr lang="en-US" sz="3000" dirty="0"/>
              <a:t> </a:t>
            </a:r>
            <a:r>
              <a:rPr lang="ar-SA" sz="3000" dirty="0"/>
              <a:t>شود</a:t>
            </a:r>
            <a:r>
              <a:rPr lang="en-US" sz="3000" dirty="0"/>
              <a:t>.</a:t>
            </a:r>
            <a:endParaRPr lang="en-US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772400" cy="1219200"/>
          </a:xfrm>
        </p:spPr>
        <p:txBody>
          <a:bodyPr/>
          <a:lstStyle/>
          <a:p>
            <a:pPr algn="ctr"/>
            <a:r>
              <a:rPr lang="ar-SA" b="1">
                <a:latin typeface="Arial" pitchFamily="34" charset="0"/>
                <a:cs typeface="Traditional Arabic" pitchFamily="2" charset="-78"/>
              </a:rPr>
              <a:t>دو</a:t>
            </a:r>
            <a:r>
              <a:rPr lang="en-US" b="1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>
                <a:latin typeface="Arial" pitchFamily="34" charset="0"/>
                <a:cs typeface="Traditional Arabic" pitchFamily="2" charset="-78"/>
              </a:rPr>
              <a:t>اصل اساسي در پيش</a:t>
            </a:r>
            <a:r>
              <a:rPr lang="en-US" b="1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>
                <a:latin typeface="Arial" pitchFamily="34" charset="0"/>
                <a:cs typeface="Traditional Arabic" pitchFamily="2" charset="-78"/>
              </a:rPr>
              <a:t>سازمان دهنده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bldLvl="5" autoUpdateAnimBg="0"/>
      <p:bldP spid="5017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382000" cy="41148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None/>
            </a:pPr>
            <a:r>
              <a:rPr lang="fa-IR" sz="3000" b="1" dirty="0" smtClean="0">
                <a:solidFill>
                  <a:schemeClr val="accent2"/>
                </a:solidFill>
              </a:rPr>
              <a:t>1- </a:t>
            </a:r>
            <a:r>
              <a:rPr lang="ar-SA" sz="3000" b="1" dirty="0" smtClean="0">
                <a:solidFill>
                  <a:schemeClr val="accent2"/>
                </a:solidFill>
              </a:rPr>
              <a:t>توضيحي</a:t>
            </a:r>
            <a:r>
              <a:rPr lang="en-US" sz="3000" b="1" dirty="0" smtClean="0">
                <a:solidFill>
                  <a:schemeClr val="accent2"/>
                </a:solidFill>
              </a:rPr>
              <a:t> </a:t>
            </a:r>
            <a:r>
              <a:rPr lang="en-US" sz="3000" b="1" dirty="0">
                <a:solidFill>
                  <a:schemeClr val="accent2"/>
                </a:solidFill>
              </a:rPr>
              <a:t>(</a:t>
            </a:r>
            <a:r>
              <a:rPr lang="en-US" altLang="en-US" sz="3000" b="1" dirty="0">
                <a:solidFill>
                  <a:schemeClr val="accent2"/>
                </a:solidFill>
              </a:rPr>
              <a:t>Expository Organizer</a:t>
            </a:r>
            <a:r>
              <a:rPr lang="en-US" sz="3000" b="1" dirty="0">
                <a:solidFill>
                  <a:schemeClr val="accent2"/>
                </a:solidFill>
              </a:rPr>
              <a:t>) :</a:t>
            </a:r>
          </a:p>
          <a:p>
            <a:pPr algn="just">
              <a:buFont typeface="Wingdings" pitchFamily="2" charset="2"/>
              <a:buNone/>
            </a:pPr>
            <a:r>
              <a:rPr lang="en-US" sz="3000" dirty="0"/>
              <a:t>  </a:t>
            </a:r>
            <a:r>
              <a:rPr lang="ar-SA" sz="3000" dirty="0"/>
              <a:t>سازمان دهندگان</a:t>
            </a:r>
            <a:r>
              <a:rPr lang="en-US" sz="3000" dirty="0"/>
              <a:t> </a:t>
            </a:r>
            <a:r>
              <a:rPr lang="ar-SA" sz="3000" dirty="0"/>
              <a:t>توضيحي</a:t>
            </a:r>
            <a:r>
              <a:rPr lang="en-US" sz="3000" dirty="0"/>
              <a:t> </a:t>
            </a:r>
            <a:r>
              <a:rPr lang="ar-SA" sz="3000" dirty="0"/>
              <a:t>يك</a:t>
            </a:r>
            <a:r>
              <a:rPr lang="en-US" sz="3000" dirty="0"/>
              <a:t> </a:t>
            </a:r>
            <a:r>
              <a:rPr lang="ar-SA" sz="3000" dirty="0"/>
              <a:t>مفهوم اساسي</a:t>
            </a:r>
            <a:r>
              <a:rPr lang="en-US" sz="3000" dirty="0"/>
              <a:t> </a:t>
            </a:r>
            <a:r>
              <a:rPr lang="ar-SA" sz="3000" dirty="0"/>
              <a:t>را از</a:t>
            </a:r>
            <a:r>
              <a:rPr lang="en-US" sz="3000" dirty="0"/>
              <a:t> </a:t>
            </a:r>
            <a:r>
              <a:rPr lang="ar-SA" sz="3000" dirty="0"/>
              <a:t>پيش در</a:t>
            </a:r>
            <a:r>
              <a:rPr lang="en-US" sz="3000" dirty="0"/>
              <a:t> </a:t>
            </a:r>
            <a:r>
              <a:rPr lang="ar-SA" sz="3000" dirty="0"/>
              <a:t>بالاترين</a:t>
            </a:r>
            <a:r>
              <a:rPr lang="en-US" sz="3000" dirty="0"/>
              <a:t> </a:t>
            </a:r>
            <a:r>
              <a:rPr lang="ar-SA" sz="3000" dirty="0"/>
              <a:t>سطح انتزاع</a:t>
            </a:r>
            <a:r>
              <a:rPr lang="en-US" sz="3000" dirty="0"/>
              <a:t> </a:t>
            </a:r>
            <a:r>
              <a:rPr lang="ar-SA" sz="3000" dirty="0"/>
              <a:t>فراهم</a:t>
            </a:r>
            <a:r>
              <a:rPr lang="en-US" sz="3000" dirty="0"/>
              <a:t> </a:t>
            </a:r>
            <a:r>
              <a:rPr lang="ar-SA" sz="3000" dirty="0"/>
              <a:t>مي</a:t>
            </a:r>
            <a:r>
              <a:rPr lang="en-US" sz="3000" dirty="0"/>
              <a:t> </a:t>
            </a:r>
            <a:r>
              <a:rPr lang="ar-SA" sz="3000" dirty="0"/>
              <a:t>آورند</a:t>
            </a:r>
            <a:r>
              <a:rPr lang="en-US" sz="3000" dirty="0"/>
              <a:t>. </a:t>
            </a:r>
            <a:r>
              <a:rPr lang="ar-SA" sz="3000" dirty="0"/>
              <a:t>سازمان دهندگان</a:t>
            </a:r>
            <a:r>
              <a:rPr lang="en-US" sz="3000" dirty="0"/>
              <a:t> </a:t>
            </a:r>
            <a:r>
              <a:rPr lang="ar-SA" sz="3000" dirty="0"/>
              <a:t>توضيحي</a:t>
            </a:r>
            <a:r>
              <a:rPr lang="en-US" sz="3000" dirty="0"/>
              <a:t> </a:t>
            </a:r>
            <a:r>
              <a:rPr lang="ar-SA" sz="3000" dirty="0"/>
              <a:t>داربست</a:t>
            </a:r>
            <a:r>
              <a:rPr lang="en-US" sz="3000" dirty="0"/>
              <a:t> </a:t>
            </a:r>
            <a:r>
              <a:rPr lang="ar-SA" sz="3000" dirty="0"/>
              <a:t>ذهن</a:t>
            </a:r>
            <a:r>
              <a:rPr lang="en-US" sz="3000" dirty="0"/>
              <a:t> </a:t>
            </a:r>
            <a:r>
              <a:rPr lang="ar-SA" sz="3000" dirty="0"/>
              <a:t>كه شاگردان اطلاعات</a:t>
            </a:r>
            <a:r>
              <a:rPr lang="en-US" sz="3000" dirty="0"/>
              <a:t> </a:t>
            </a:r>
            <a:r>
              <a:rPr lang="ar-SA" sz="3000" dirty="0"/>
              <a:t>جديد</a:t>
            </a:r>
            <a:r>
              <a:rPr lang="en-US" sz="3000" dirty="0"/>
              <a:t> </a:t>
            </a:r>
            <a:r>
              <a:rPr lang="ar-SA" sz="3000" dirty="0"/>
              <a:t>را</a:t>
            </a:r>
            <a:r>
              <a:rPr lang="en-US" sz="3000" dirty="0"/>
              <a:t> </a:t>
            </a:r>
            <a:r>
              <a:rPr lang="ar-SA" sz="3000" dirty="0"/>
              <a:t>در آن قرار</a:t>
            </a:r>
            <a:r>
              <a:rPr lang="en-US" sz="3000" dirty="0"/>
              <a:t> </a:t>
            </a:r>
            <a:r>
              <a:rPr lang="ar-SA" sz="3000" dirty="0"/>
              <a:t>دهند</a:t>
            </a:r>
            <a:r>
              <a:rPr lang="en-US" sz="3000" dirty="0"/>
              <a:t> </a:t>
            </a:r>
            <a:r>
              <a:rPr lang="ar-SA" sz="3000" dirty="0"/>
              <a:t>بوجود مي</a:t>
            </a:r>
            <a:r>
              <a:rPr lang="en-US" sz="3000" dirty="0"/>
              <a:t> </a:t>
            </a:r>
            <a:r>
              <a:rPr lang="ar-SA" sz="3000" dirty="0" smtClean="0"/>
              <a:t>آورند</a:t>
            </a:r>
            <a:endParaRPr lang="en-US" sz="3000" dirty="0" smtClean="0"/>
          </a:p>
          <a:p>
            <a:pPr algn="just">
              <a:buFont typeface="Wingdings" pitchFamily="2" charset="2"/>
              <a:buNone/>
            </a:pPr>
            <a:r>
              <a:rPr lang="fa-IR" sz="3000" b="1" dirty="0" smtClean="0">
                <a:solidFill>
                  <a:schemeClr val="accent2"/>
                </a:solidFill>
              </a:rPr>
              <a:t>2- </a:t>
            </a:r>
            <a:r>
              <a:rPr lang="en-US" sz="3000" b="1" dirty="0" smtClean="0">
                <a:solidFill>
                  <a:schemeClr val="accent2"/>
                </a:solidFill>
              </a:rPr>
              <a:t> </a:t>
            </a:r>
            <a:r>
              <a:rPr lang="ar-SA" sz="3000" b="1" dirty="0">
                <a:solidFill>
                  <a:schemeClr val="accent2"/>
                </a:solidFill>
              </a:rPr>
              <a:t>مقايسه</a:t>
            </a:r>
            <a:r>
              <a:rPr lang="en-US" sz="3000" b="1" dirty="0">
                <a:solidFill>
                  <a:schemeClr val="accent2"/>
                </a:solidFill>
              </a:rPr>
              <a:t> </a:t>
            </a:r>
            <a:r>
              <a:rPr lang="ar-SA" sz="3000" b="1" dirty="0">
                <a:solidFill>
                  <a:schemeClr val="accent2"/>
                </a:solidFill>
              </a:rPr>
              <a:t>اي</a:t>
            </a:r>
            <a:r>
              <a:rPr lang="en-US" sz="3000" b="1" dirty="0">
                <a:solidFill>
                  <a:schemeClr val="accent2"/>
                </a:solidFill>
              </a:rPr>
              <a:t> (</a:t>
            </a:r>
            <a:r>
              <a:rPr lang="en-US" altLang="en-US" sz="3000" b="1" dirty="0">
                <a:solidFill>
                  <a:schemeClr val="accent2"/>
                </a:solidFill>
              </a:rPr>
              <a:t>Comparative Organizers</a:t>
            </a:r>
            <a:r>
              <a:rPr lang="en-US" sz="3000" b="1" dirty="0">
                <a:solidFill>
                  <a:schemeClr val="accent2"/>
                </a:solidFill>
              </a:rPr>
              <a:t>) :</a:t>
            </a:r>
          </a:p>
          <a:p>
            <a:pPr algn="just">
              <a:buFont typeface="Wingdings" pitchFamily="2" charset="2"/>
              <a:buNone/>
            </a:pPr>
            <a:r>
              <a:rPr lang="en-US" sz="3000" dirty="0"/>
              <a:t>	</a:t>
            </a:r>
            <a:r>
              <a:rPr lang="ar-SA" sz="3000" dirty="0"/>
              <a:t>سازمان دهندگان مقايسه</a:t>
            </a:r>
            <a:r>
              <a:rPr lang="en-US" sz="3000" dirty="0"/>
              <a:t> </a:t>
            </a:r>
            <a:r>
              <a:rPr lang="ar-SA" sz="3000" dirty="0"/>
              <a:t>اي</a:t>
            </a:r>
            <a:r>
              <a:rPr lang="en-US" sz="3000" dirty="0"/>
              <a:t> ، </a:t>
            </a:r>
            <a:r>
              <a:rPr lang="ar-SA" sz="3000" dirty="0"/>
              <a:t>بيشتر با</a:t>
            </a:r>
            <a:r>
              <a:rPr lang="en-US" sz="3000" dirty="0"/>
              <a:t> </a:t>
            </a:r>
            <a:r>
              <a:rPr lang="ar-SA" sz="3000" dirty="0"/>
              <a:t>مطالب نسبتاً</a:t>
            </a:r>
            <a:r>
              <a:rPr lang="en-US" sz="3000" dirty="0"/>
              <a:t> </a:t>
            </a:r>
            <a:r>
              <a:rPr lang="ar-SA" sz="3000" dirty="0"/>
              <a:t>آشنا</a:t>
            </a:r>
            <a:r>
              <a:rPr lang="en-US" sz="3000" dirty="0"/>
              <a:t> </a:t>
            </a:r>
            <a:r>
              <a:rPr lang="ar-SA" sz="3000" dirty="0"/>
              <a:t>به كار مي</a:t>
            </a:r>
            <a:r>
              <a:rPr lang="en-US" sz="3000" dirty="0"/>
              <a:t> </a:t>
            </a:r>
            <a:r>
              <a:rPr lang="ar-SA" sz="3000" dirty="0"/>
              <a:t>روند</a:t>
            </a:r>
            <a:r>
              <a:rPr lang="en-US" sz="3000" dirty="0"/>
              <a:t> </a:t>
            </a:r>
            <a:r>
              <a:rPr lang="ar-SA" sz="3000" dirty="0"/>
              <a:t>و طوري تدوين</a:t>
            </a:r>
            <a:r>
              <a:rPr lang="en-US" sz="3000" dirty="0"/>
              <a:t> </a:t>
            </a:r>
            <a:r>
              <a:rPr lang="ar-SA" sz="3000" dirty="0"/>
              <a:t>يافته</a:t>
            </a:r>
            <a:r>
              <a:rPr lang="en-US" sz="3000" dirty="0"/>
              <a:t> </a:t>
            </a:r>
            <a:r>
              <a:rPr lang="ar-SA" sz="3000" dirty="0"/>
              <a:t>اند</a:t>
            </a:r>
            <a:r>
              <a:rPr lang="en-US" sz="3000" dirty="0"/>
              <a:t> </a:t>
            </a:r>
            <a:r>
              <a:rPr lang="ar-SA" sz="3000" dirty="0"/>
              <a:t>تا</a:t>
            </a:r>
            <a:r>
              <a:rPr lang="en-US" sz="3000" dirty="0"/>
              <a:t> </a:t>
            </a:r>
            <a:r>
              <a:rPr lang="ar-SA" sz="3000" dirty="0"/>
              <a:t>مفاهيم جديد و قديم</a:t>
            </a:r>
            <a:r>
              <a:rPr lang="en-US" sz="3000" dirty="0"/>
              <a:t> </a:t>
            </a:r>
            <a:r>
              <a:rPr lang="ar-SA" sz="3000" dirty="0"/>
              <a:t>را براي جلوگيري از</a:t>
            </a:r>
            <a:r>
              <a:rPr lang="en-US" sz="3000" dirty="0"/>
              <a:t> </a:t>
            </a:r>
            <a:r>
              <a:rPr lang="ar-SA" sz="3000" dirty="0"/>
              <a:t>ابهام ناشي</a:t>
            </a:r>
            <a:r>
              <a:rPr lang="en-US" sz="3000" dirty="0"/>
              <a:t> </a:t>
            </a:r>
            <a:r>
              <a:rPr lang="ar-SA" sz="3000" dirty="0"/>
              <a:t>از شباهت آنها</a:t>
            </a:r>
            <a:r>
              <a:rPr lang="en-US" sz="3000" dirty="0"/>
              <a:t> </a:t>
            </a:r>
            <a:r>
              <a:rPr lang="ar-SA" sz="3000" dirty="0"/>
              <a:t>متمايز</a:t>
            </a:r>
            <a:r>
              <a:rPr lang="en-US" sz="3000" dirty="0"/>
              <a:t> </a:t>
            </a:r>
            <a:r>
              <a:rPr lang="ar-SA" sz="3000" dirty="0"/>
              <a:t>سازند</a:t>
            </a:r>
            <a:r>
              <a:rPr lang="en-US" sz="3000" dirty="0"/>
              <a:t>.</a:t>
            </a:r>
            <a:endParaRPr lang="en-US" dirty="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5029200" cy="1219200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ar-SA" b="1" dirty="0">
                <a:latin typeface="Arial" pitchFamily="34" charset="0"/>
                <a:cs typeface="Traditional Arabic" pitchFamily="2" charset="-78"/>
              </a:rPr>
              <a:t>انواع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سازمان دهنده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bldLvl="5" autoUpdateAnimBg="0"/>
      <p:bldP spid="5120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/>
          <a:lstStyle/>
          <a:p>
            <a:pPr algn="r" rtl="1">
              <a:lnSpc>
                <a:spcPct val="90000"/>
              </a:lnSpc>
              <a:buClr>
                <a:srgbClr val="FE6142"/>
              </a:buClr>
              <a:buFont typeface="Wingdings" pitchFamily="2" charset="2"/>
              <a:buBlip>
                <a:blip r:embed="rId2"/>
              </a:buBlip>
            </a:pPr>
            <a:r>
              <a:rPr lang="ar-SA" sz="4000" b="1" dirty="0"/>
              <a:t>مراحل الگوي پيش سازمان دهنده</a:t>
            </a:r>
          </a:p>
          <a:p>
            <a:pPr algn="r" rtl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ar-SA" sz="4000" b="1" dirty="0"/>
              <a:t>چگونگي كنش و واكنش معلم نسبت به شاگردان در الگوي پيش سازمان دهنده</a:t>
            </a:r>
          </a:p>
          <a:p>
            <a:pPr algn="r" rtl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ar-SA" sz="4000" b="1" dirty="0"/>
              <a:t>ماهيت روابط ميان گروهي </a:t>
            </a:r>
          </a:p>
          <a:p>
            <a:pPr algn="r" rtl="1">
              <a:lnSpc>
                <a:spcPct val="90000"/>
              </a:lnSpc>
              <a:buFontTx/>
              <a:buBlip>
                <a:blip r:embed="rId2"/>
              </a:buBlip>
            </a:pPr>
            <a:r>
              <a:rPr lang="ar-SA" sz="4000" b="1" dirty="0"/>
              <a:t>شرايط و منابع لازم در الگوي پيش سازمان دهنده</a:t>
            </a:r>
          </a:p>
          <a:p>
            <a:pPr algn="r" rtl="1">
              <a:lnSpc>
                <a:spcPct val="90000"/>
              </a:lnSpc>
            </a:pPr>
            <a:endParaRPr lang="en-US" sz="4000" b="1" dirty="0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1628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/>
              <a:t>ويژگي هاي الگوي پيش سازمان دهنده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/>
          <a:lstStyle/>
          <a:p>
            <a:pPr lvl="0" algn="r" rtl="1"/>
            <a:r>
              <a:rPr lang="fa-IR" b="1" dirty="0" smtClean="0">
                <a:cs typeface="B Roya" panose="00000400000000000000" pitchFamily="2" charset="-78"/>
              </a:rPr>
              <a:t>ارائه </a:t>
            </a:r>
            <a:r>
              <a:rPr lang="fa-IR" b="1" dirty="0">
                <a:cs typeface="B Roya" panose="00000400000000000000" pitchFamily="2" charset="-78"/>
              </a:rPr>
              <a:t>پيش سازماندهنده: مطلبی که کلی تر از مطلب يا مطالب درس جديد باشد</a:t>
            </a:r>
            <a:endParaRPr lang="en-US" b="1" dirty="0">
              <a:cs typeface="B Roya" panose="00000400000000000000" pitchFamily="2" charset="-78"/>
            </a:endParaRPr>
          </a:p>
          <a:p>
            <a:pPr lvl="0" algn="r" rtl="1"/>
            <a:r>
              <a:rPr lang="fa-IR" b="1" dirty="0">
                <a:cs typeface="B Roya" panose="00000400000000000000" pitchFamily="2" charset="-78"/>
              </a:rPr>
              <a:t>ارائه مفاهيم و مطالب درس جديد</a:t>
            </a:r>
            <a:endParaRPr lang="en-US" b="1" dirty="0">
              <a:cs typeface="B Roya" panose="00000400000000000000" pitchFamily="2" charset="-78"/>
            </a:endParaRPr>
          </a:p>
          <a:p>
            <a:pPr lvl="0" algn="r" rtl="1"/>
            <a:r>
              <a:rPr lang="fa-IR" b="1" dirty="0">
                <a:cs typeface="B Roya" panose="00000400000000000000" pitchFamily="2" charset="-78"/>
              </a:rPr>
              <a:t>بيان مثال ها و نمونه هايي برای تفهيم مطالب جديد</a:t>
            </a:r>
            <a:endParaRPr lang="en-US" b="1" dirty="0">
              <a:cs typeface="B Roya" panose="00000400000000000000" pitchFamily="2" charset="-78"/>
            </a:endParaRPr>
          </a:p>
          <a:p>
            <a:pPr lvl="0" algn="r" rtl="1"/>
            <a:r>
              <a:rPr lang="fa-IR" b="1" dirty="0">
                <a:cs typeface="B Roya" panose="00000400000000000000" pitchFamily="2" charset="-78"/>
              </a:rPr>
              <a:t>ارائه مناسب مثال های بيان شده برای ارتباط با مفهوم پيش سازماندهنده</a:t>
            </a:r>
            <a:endParaRPr lang="en-US" b="1" dirty="0">
              <a:cs typeface="B Roya" panose="00000400000000000000" pitchFamily="2" charset="-78"/>
            </a:endParaRPr>
          </a:p>
          <a:p>
            <a:pPr algn="r" rtl="1"/>
            <a:endParaRPr lang="fa-IR" b="1" dirty="0">
              <a:cs typeface="B Roya" panose="00000400000000000000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14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fa-IR" sz="2700" b="1" dirty="0">
                <a:cs typeface="B Titr" panose="00000700000000000000" pitchFamily="2" charset="-78"/>
              </a:rPr>
              <a:t>مراحل اجرای آموزش براساس الگوی پيش سازماندهنده عبارتند از</a:t>
            </a:r>
            <a:r>
              <a:rPr lang="fa-IR" b="1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3755786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algn="just"/>
            <a:r>
              <a:rPr lang="ar-SA" sz="3000" b="1" dirty="0">
                <a:solidFill>
                  <a:schemeClr val="accent2"/>
                </a:solidFill>
              </a:rPr>
              <a:t>مرحله اوّل</a:t>
            </a:r>
            <a:r>
              <a:rPr lang="en-US" sz="3000" b="1" dirty="0">
                <a:solidFill>
                  <a:schemeClr val="accent2"/>
                </a:solidFill>
              </a:rPr>
              <a:t> : </a:t>
            </a:r>
            <a:r>
              <a:rPr lang="ar-SA" sz="3000" b="1" dirty="0">
                <a:solidFill>
                  <a:schemeClr val="accent2"/>
                </a:solidFill>
              </a:rPr>
              <a:t>ارائه سازمان دهنده</a:t>
            </a:r>
            <a:endParaRPr lang="en-US" sz="3000" b="1" dirty="0">
              <a:solidFill>
                <a:schemeClr val="accent2"/>
              </a:solidFill>
            </a:endParaRPr>
          </a:p>
          <a:p>
            <a:pPr lvl="1" algn="just"/>
            <a:r>
              <a:rPr lang="ar-SA" dirty="0"/>
              <a:t>منظورهاي</a:t>
            </a:r>
            <a:r>
              <a:rPr lang="en-US" dirty="0"/>
              <a:t> </a:t>
            </a:r>
            <a:r>
              <a:rPr lang="ar-SA" dirty="0"/>
              <a:t>درس</a:t>
            </a:r>
            <a:r>
              <a:rPr lang="en-US" dirty="0"/>
              <a:t> </a:t>
            </a:r>
            <a:r>
              <a:rPr lang="ar-SA" dirty="0"/>
              <a:t>را روشن كنيد</a:t>
            </a:r>
            <a:r>
              <a:rPr lang="en-US" dirty="0"/>
              <a:t>.</a:t>
            </a:r>
          </a:p>
          <a:p>
            <a:pPr lvl="1" algn="just"/>
            <a:r>
              <a:rPr lang="ar-SA" dirty="0"/>
              <a:t>سازمان دهنده را</a:t>
            </a:r>
            <a:r>
              <a:rPr lang="en-US" dirty="0"/>
              <a:t> </a:t>
            </a:r>
            <a:r>
              <a:rPr lang="ar-SA" dirty="0"/>
              <a:t>عرضه</a:t>
            </a:r>
            <a:r>
              <a:rPr lang="en-US" dirty="0"/>
              <a:t> </a:t>
            </a:r>
            <a:r>
              <a:rPr lang="ar-SA" dirty="0"/>
              <a:t>كنيد</a:t>
            </a:r>
            <a:r>
              <a:rPr lang="en-US" dirty="0"/>
              <a:t>:</a:t>
            </a:r>
          </a:p>
          <a:p>
            <a:pPr lvl="2" algn="just"/>
            <a:r>
              <a:rPr lang="ar-SA" dirty="0"/>
              <a:t>نمودهاي</a:t>
            </a:r>
            <a:r>
              <a:rPr lang="en-US" dirty="0"/>
              <a:t> </a:t>
            </a:r>
            <a:r>
              <a:rPr lang="ar-SA" dirty="0"/>
              <a:t>معرف</a:t>
            </a:r>
            <a:r>
              <a:rPr lang="en-US" dirty="0"/>
              <a:t> </a:t>
            </a:r>
            <a:r>
              <a:rPr lang="ar-SA" dirty="0"/>
              <a:t>را</a:t>
            </a:r>
            <a:r>
              <a:rPr lang="en-US" dirty="0"/>
              <a:t> </a:t>
            </a:r>
            <a:r>
              <a:rPr lang="ar-SA" dirty="0"/>
              <a:t>تعيين</a:t>
            </a:r>
            <a:r>
              <a:rPr lang="en-US" dirty="0"/>
              <a:t> </a:t>
            </a:r>
            <a:r>
              <a:rPr lang="ar-SA" dirty="0"/>
              <a:t>كنيد</a:t>
            </a:r>
            <a:endParaRPr lang="en-US" dirty="0"/>
          </a:p>
          <a:p>
            <a:pPr lvl="2" algn="just"/>
            <a:r>
              <a:rPr lang="ar-SA" dirty="0"/>
              <a:t>مثالها يا توضيحاتي در مواقع مناسب</a:t>
            </a:r>
            <a:r>
              <a:rPr lang="en-US" dirty="0"/>
              <a:t> </a:t>
            </a:r>
            <a:r>
              <a:rPr lang="ar-SA" dirty="0"/>
              <a:t>ارئه دهيد</a:t>
            </a:r>
            <a:r>
              <a:rPr lang="en-US" dirty="0"/>
              <a:t>.</a:t>
            </a:r>
          </a:p>
          <a:p>
            <a:pPr lvl="2" algn="just"/>
            <a:r>
              <a:rPr lang="ar-SA" dirty="0"/>
              <a:t>زمينه را فراهم سازيد</a:t>
            </a:r>
            <a:r>
              <a:rPr lang="en-US" dirty="0"/>
              <a:t>.</a:t>
            </a:r>
          </a:p>
          <a:p>
            <a:pPr lvl="2" algn="just"/>
            <a:r>
              <a:rPr lang="ar-SA" dirty="0"/>
              <a:t>تكرار</a:t>
            </a:r>
            <a:r>
              <a:rPr lang="en-US" dirty="0"/>
              <a:t> </a:t>
            </a:r>
            <a:r>
              <a:rPr lang="ar-SA" dirty="0"/>
              <a:t>كنيد</a:t>
            </a:r>
            <a:r>
              <a:rPr lang="en-US" dirty="0"/>
              <a:t>.</a:t>
            </a:r>
          </a:p>
          <a:p>
            <a:pPr lvl="2" algn="just"/>
            <a:r>
              <a:rPr lang="ar-SA" dirty="0"/>
              <a:t>آگاهي</a:t>
            </a:r>
            <a:r>
              <a:rPr lang="en-US" dirty="0"/>
              <a:t> </a:t>
            </a:r>
            <a:r>
              <a:rPr lang="ar-SA" dirty="0"/>
              <a:t>تجربي و</a:t>
            </a:r>
            <a:r>
              <a:rPr lang="en-US" dirty="0"/>
              <a:t> </a:t>
            </a:r>
            <a:r>
              <a:rPr lang="ar-SA" dirty="0"/>
              <a:t>دانشي</a:t>
            </a:r>
            <a:r>
              <a:rPr lang="en-US" dirty="0"/>
              <a:t> </a:t>
            </a:r>
            <a:r>
              <a:rPr lang="ar-SA" dirty="0"/>
              <a:t>مرتبط</a:t>
            </a:r>
            <a:r>
              <a:rPr lang="en-US" dirty="0"/>
              <a:t> </a:t>
            </a:r>
            <a:r>
              <a:rPr lang="ar-SA" dirty="0"/>
              <a:t>دانشجو را</a:t>
            </a:r>
            <a:r>
              <a:rPr lang="en-US" dirty="0"/>
              <a:t> </a:t>
            </a:r>
            <a:r>
              <a:rPr lang="ar-SA" dirty="0"/>
              <a:t>بر</a:t>
            </a:r>
            <a:r>
              <a:rPr lang="en-US" dirty="0"/>
              <a:t> </a:t>
            </a:r>
            <a:r>
              <a:rPr lang="ar-SA" dirty="0"/>
              <a:t>انگيزيد</a:t>
            </a:r>
            <a:r>
              <a:rPr lang="en-US" dirty="0"/>
              <a:t>.</a:t>
            </a: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772400" cy="1219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b="1" dirty="0">
                <a:latin typeface="Arial" pitchFamily="34" charset="0"/>
                <a:cs typeface="Traditional Arabic" pitchFamily="2" charset="-78"/>
              </a:rPr>
              <a:t>مراحل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الگوي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پيش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سازمان دهنده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bldLvl="5" autoUpdateAnimBg="0"/>
      <p:bldP spid="52226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algn="just"/>
            <a:r>
              <a:rPr lang="ar-SA" sz="3000" b="1" dirty="0">
                <a:solidFill>
                  <a:schemeClr val="accent2"/>
                </a:solidFill>
              </a:rPr>
              <a:t>مرحله دوم : عرضه مطالب يا</a:t>
            </a:r>
            <a:r>
              <a:rPr lang="en-US" sz="3000" b="1" dirty="0">
                <a:solidFill>
                  <a:schemeClr val="accent2"/>
                </a:solidFill>
              </a:rPr>
              <a:t> </a:t>
            </a:r>
            <a:r>
              <a:rPr lang="ar-SA" sz="3000" b="1" dirty="0">
                <a:solidFill>
                  <a:schemeClr val="accent2"/>
                </a:solidFill>
              </a:rPr>
              <a:t>وظيفه ياد گرفتن</a:t>
            </a:r>
            <a:endParaRPr lang="en-US" sz="3000" b="1" dirty="0">
              <a:solidFill>
                <a:schemeClr val="accent2"/>
              </a:solidFill>
            </a:endParaRPr>
          </a:p>
          <a:p>
            <a:pPr lvl="1" algn="just"/>
            <a:r>
              <a:rPr lang="ar-SA" dirty="0"/>
              <a:t>مطالب</a:t>
            </a:r>
            <a:r>
              <a:rPr lang="en-US" dirty="0"/>
              <a:t> </a:t>
            </a:r>
            <a:r>
              <a:rPr lang="ar-SA" dirty="0"/>
              <a:t>را</a:t>
            </a:r>
            <a:r>
              <a:rPr lang="en-US" dirty="0"/>
              <a:t> </a:t>
            </a:r>
            <a:r>
              <a:rPr lang="ar-SA" dirty="0"/>
              <a:t>عرضه</a:t>
            </a:r>
            <a:r>
              <a:rPr lang="en-US" dirty="0"/>
              <a:t> </a:t>
            </a:r>
            <a:r>
              <a:rPr lang="ar-SA" dirty="0"/>
              <a:t>نماييد</a:t>
            </a:r>
            <a:endParaRPr lang="en-US" dirty="0"/>
          </a:p>
          <a:p>
            <a:pPr lvl="1" algn="just"/>
            <a:r>
              <a:rPr lang="ar-SA" dirty="0"/>
              <a:t>نظم منطقي مطالب</a:t>
            </a:r>
            <a:r>
              <a:rPr lang="en-US" dirty="0"/>
              <a:t> </a:t>
            </a:r>
            <a:r>
              <a:rPr lang="ar-SA" dirty="0"/>
              <a:t>يادگيري را روشن سازيد</a:t>
            </a:r>
            <a:endParaRPr lang="en-US" dirty="0"/>
          </a:p>
          <a:p>
            <a:pPr lvl="1" algn="just"/>
            <a:r>
              <a:rPr lang="ar-SA" dirty="0"/>
              <a:t>مطالب</a:t>
            </a:r>
            <a:r>
              <a:rPr lang="en-US" dirty="0"/>
              <a:t> </a:t>
            </a:r>
            <a:r>
              <a:rPr lang="ar-SA" dirty="0"/>
              <a:t>را</a:t>
            </a:r>
            <a:r>
              <a:rPr lang="en-US" dirty="0"/>
              <a:t> </a:t>
            </a:r>
            <a:r>
              <a:rPr lang="ar-SA" dirty="0"/>
              <a:t>به</a:t>
            </a:r>
            <a:r>
              <a:rPr lang="en-US" dirty="0"/>
              <a:t> </a:t>
            </a:r>
            <a:r>
              <a:rPr lang="ar-SA" dirty="0"/>
              <a:t>سازمان دهنده</a:t>
            </a:r>
            <a:r>
              <a:rPr lang="en-US" dirty="0"/>
              <a:t> </a:t>
            </a:r>
            <a:r>
              <a:rPr lang="ar-SA" dirty="0"/>
              <a:t>متصل</a:t>
            </a:r>
            <a:r>
              <a:rPr lang="en-US" dirty="0"/>
              <a:t> </a:t>
            </a:r>
            <a:r>
              <a:rPr lang="ar-SA" dirty="0"/>
              <a:t>كنيد</a:t>
            </a:r>
            <a:r>
              <a:rPr lang="en-US" dirty="0"/>
              <a:t>.</a:t>
            </a: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772400" cy="1219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b="1" dirty="0">
                <a:latin typeface="Arial" pitchFamily="34" charset="0"/>
                <a:cs typeface="Traditional Arabic" pitchFamily="2" charset="-78"/>
              </a:rPr>
              <a:t>مراحل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الگوي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پيش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سازمان دهنده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bldLvl="5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382000" cy="4114800"/>
          </a:xfrm>
        </p:spPr>
        <p:txBody>
          <a:bodyPr/>
          <a:lstStyle/>
          <a:p>
            <a:pPr algn="just"/>
            <a:r>
              <a:rPr lang="ar-SA" sz="3000" dirty="0">
                <a:solidFill>
                  <a:schemeClr val="accent2"/>
                </a:solidFill>
              </a:rPr>
              <a:t>مرحله سوم : تحكيم</a:t>
            </a:r>
            <a:r>
              <a:rPr lang="en-US" sz="3000" dirty="0">
                <a:solidFill>
                  <a:schemeClr val="accent2"/>
                </a:solidFill>
              </a:rPr>
              <a:t> </a:t>
            </a:r>
            <a:r>
              <a:rPr lang="ar-SA" sz="3000" dirty="0">
                <a:solidFill>
                  <a:schemeClr val="accent2"/>
                </a:solidFill>
              </a:rPr>
              <a:t>سازمان شناخت</a:t>
            </a:r>
            <a:endParaRPr lang="en-US" sz="3000" dirty="0">
              <a:solidFill>
                <a:schemeClr val="accent2"/>
              </a:solidFill>
            </a:endParaRPr>
          </a:p>
          <a:p>
            <a:pPr lvl="1" algn="just"/>
            <a:r>
              <a:rPr lang="ar-SA" dirty="0"/>
              <a:t>از</a:t>
            </a:r>
            <a:r>
              <a:rPr lang="en-US" dirty="0"/>
              <a:t> </a:t>
            </a:r>
            <a:r>
              <a:rPr lang="ar-SA" dirty="0"/>
              <a:t>اصول تشكل مجدد</a:t>
            </a:r>
            <a:r>
              <a:rPr lang="en-US" dirty="0"/>
              <a:t> </a:t>
            </a:r>
            <a:r>
              <a:rPr lang="ar-SA" dirty="0"/>
              <a:t>استفاده كنيد</a:t>
            </a:r>
            <a:endParaRPr lang="en-US" dirty="0"/>
          </a:p>
          <a:p>
            <a:pPr lvl="1" algn="just"/>
            <a:r>
              <a:rPr lang="ar-SA" dirty="0"/>
              <a:t>گرايش</a:t>
            </a:r>
            <a:r>
              <a:rPr lang="en-US" dirty="0"/>
              <a:t> </a:t>
            </a:r>
            <a:r>
              <a:rPr lang="ar-SA" dirty="0"/>
              <a:t>انتقادي به موضوع درسي</a:t>
            </a:r>
            <a:r>
              <a:rPr lang="en-US" dirty="0"/>
              <a:t> </a:t>
            </a:r>
            <a:r>
              <a:rPr lang="ar-SA" dirty="0"/>
              <a:t>را فراخوانيد</a:t>
            </a:r>
            <a:endParaRPr lang="en-US" dirty="0"/>
          </a:p>
          <a:p>
            <a:pPr lvl="1" algn="just"/>
            <a:r>
              <a:rPr lang="ar-SA" dirty="0"/>
              <a:t>نظريات</a:t>
            </a:r>
            <a:r>
              <a:rPr lang="en-US" dirty="0"/>
              <a:t> </a:t>
            </a:r>
            <a:r>
              <a:rPr lang="ar-SA" dirty="0"/>
              <a:t>را</a:t>
            </a:r>
            <a:r>
              <a:rPr lang="en-US" dirty="0"/>
              <a:t> </a:t>
            </a:r>
            <a:r>
              <a:rPr lang="ar-SA" dirty="0"/>
              <a:t>واضح</a:t>
            </a:r>
            <a:r>
              <a:rPr lang="en-US" dirty="0"/>
              <a:t> </a:t>
            </a:r>
            <a:r>
              <a:rPr lang="ar-SA" dirty="0"/>
              <a:t>سازيد</a:t>
            </a:r>
            <a:endParaRPr lang="en-US" dirty="0"/>
          </a:p>
          <a:p>
            <a:pPr lvl="1" algn="just"/>
            <a:r>
              <a:rPr lang="ar-SA" dirty="0"/>
              <a:t>نظريات</a:t>
            </a:r>
            <a:r>
              <a:rPr lang="en-US" dirty="0"/>
              <a:t> </a:t>
            </a:r>
            <a:r>
              <a:rPr lang="ar-SA" dirty="0"/>
              <a:t>را</a:t>
            </a:r>
            <a:r>
              <a:rPr lang="en-US" dirty="0"/>
              <a:t> </a:t>
            </a:r>
            <a:r>
              <a:rPr lang="ar-SA" dirty="0"/>
              <a:t>بطور فعال بكار گيريد</a:t>
            </a:r>
            <a:r>
              <a:rPr lang="en-US" dirty="0"/>
              <a:t>.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772400" cy="12192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b="1" dirty="0">
                <a:latin typeface="Arial" pitchFamily="34" charset="0"/>
                <a:cs typeface="Traditional Arabic" pitchFamily="2" charset="-78"/>
              </a:rPr>
              <a:t>مراحل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الگوي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پيش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سازمان دهنده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bldLvl="5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a-IR" dirty="0" smtClean="0"/>
              <a:t>الگوی تدریس پیش سازماندهنده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rtl="1"/>
            <a:r>
              <a:rPr lang="fa-IR" dirty="0" smtClean="0"/>
              <a:t>مدرّس: مریم براتعلی-</a:t>
            </a:r>
            <a:r>
              <a:rPr lang="en-US" dirty="0" smtClean="0"/>
              <a:t>PhD</a:t>
            </a:r>
            <a:endParaRPr lang="fa-IR" dirty="0" smtClean="0"/>
          </a:p>
          <a:p>
            <a:pPr rtl="1"/>
            <a:r>
              <a:rPr lang="fa-IR" dirty="0" smtClean="0"/>
              <a:t>نیمسال دوم 94-1393</a:t>
            </a:r>
          </a:p>
          <a:p>
            <a:pPr rtl="1"/>
            <a:r>
              <a:rPr lang="fa-IR" dirty="0" smtClean="0"/>
              <a:t>دانشگاه آزاد اسلامی واحد اصفهان (خوراسگان)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839200" cy="111283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fa-IR" sz="4400" dirty="0" smtClean="0">
                <a:solidFill>
                  <a:srgbClr val="0070C0"/>
                </a:solidFill>
                <a:ea typeface="Majalla UI"/>
              </a:rPr>
              <a:t/>
            </a:r>
            <a:br>
              <a:rPr lang="fa-IR" sz="4400" dirty="0" smtClean="0">
                <a:solidFill>
                  <a:srgbClr val="0070C0"/>
                </a:solidFill>
                <a:ea typeface="Majalla UI"/>
              </a:rPr>
            </a:br>
            <a:r>
              <a:rPr lang="ar-SA" sz="4400" dirty="0" smtClean="0">
                <a:solidFill>
                  <a:srgbClr val="0070C0"/>
                </a:solidFill>
                <a:ea typeface="Majalla UI"/>
              </a:rPr>
              <a:t>الگوی </a:t>
            </a:r>
            <a:r>
              <a:rPr lang="ar-SA" sz="4400" dirty="0" smtClean="0">
                <a:solidFill>
                  <a:srgbClr val="0070C0"/>
                </a:solidFill>
                <a:ea typeface="Majalla UI"/>
              </a:rPr>
              <a:t>پیش سازمان </a:t>
            </a:r>
            <a:r>
              <a:rPr lang="ar-SA" sz="4400" dirty="0" smtClean="0">
                <a:solidFill>
                  <a:srgbClr val="0070C0"/>
                </a:solidFill>
                <a:ea typeface="Majalla UI"/>
              </a:rPr>
              <a:t>دهنده</a:t>
            </a:r>
            <a:r>
              <a:rPr lang="fa-IR" sz="4400" dirty="0" smtClean="0">
                <a:solidFill>
                  <a:srgbClr val="0070C0"/>
                </a:solidFill>
                <a:ea typeface="Majalla UI"/>
              </a:rPr>
              <a:t/>
            </a:r>
            <a:br>
              <a:rPr lang="fa-IR" sz="4400" dirty="0" smtClean="0">
                <a:solidFill>
                  <a:srgbClr val="0070C0"/>
                </a:solidFill>
                <a:ea typeface="Majalla UI"/>
              </a:rPr>
            </a:br>
            <a:r>
              <a:rPr lang="ar-SA" sz="4400" dirty="0" smtClean="0">
                <a:solidFill>
                  <a:srgbClr val="0070C0"/>
                </a:solidFill>
                <a:ea typeface="Majalla UI"/>
              </a:rPr>
              <a:t> </a:t>
            </a:r>
            <a:r>
              <a:rPr lang="ar-SA" sz="4400" dirty="0" smtClean="0">
                <a:solidFill>
                  <a:srgbClr val="0070C0"/>
                </a:solidFill>
                <a:ea typeface="Majalla UI"/>
              </a:rPr>
              <a:t>(</a:t>
            </a:r>
            <a:r>
              <a:rPr lang="en-US" sz="4400" dirty="0" smtClean="0">
                <a:solidFill>
                  <a:srgbClr val="0070C0"/>
                </a:solidFill>
              </a:rPr>
              <a:t>Advance organizer </a:t>
            </a:r>
            <a:r>
              <a:rPr lang="ar-SA" sz="4400" dirty="0" smtClean="0">
                <a:solidFill>
                  <a:srgbClr val="0070C0"/>
                </a:solidFill>
                <a:ea typeface="Majalla UI"/>
              </a:rPr>
              <a:t> </a:t>
            </a:r>
            <a:r>
              <a:rPr lang="en-US" sz="4400" dirty="0" smtClean="0">
                <a:solidFill>
                  <a:srgbClr val="0070C0"/>
                </a:solidFill>
              </a:rPr>
              <a:t>(</a:t>
            </a:r>
            <a:br>
              <a:rPr lang="en-US" sz="4400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1524000"/>
            <a:ext cx="8077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 smtClean="0">
                <a:solidFill>
                  <a:srgbClr val="002060"/>
                </a:solidFill>
                <a:ea typeface="Majalla UI"/>
              </a:rPr>
              <a:t>طراح</a:t>
            </a:r>
            <a:r>
              <a:rPr lang="ar-SA" sz="3200" dirty="0" smtClean="0">
                <a:solidFill>
                  <a:srgbClr val="002060"/>
                </a:solidFill>
                <a:ea typeface="Majalla UI"/>
              </a:rPr>
              <a:t> 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: دیوید آزوبل ( </a:t>
            </a:r>
            <a:r>
              <a:rPr lang="en-US" sz="3200" dirty="0" smtClean="0">
                <a:solidFill>
                  <a:srgbClr val="FF0000"/>
                </a:solidFill>
              </a:rPr>
              <a:t>David </a:t>
            </a:r>
            <a:r>
              <a:rPr lang="en-US" sz="3200" dirty="0" err="1" smtClean="0">
                <a:solidFill>
                  <a:srgbClr val="FF0000"/>
                </a:solidFill>
              </a:rPr>
              <a:t>Azubul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 ) </a:t>
            </a:r>
            <a:endParaRPr lang="en-US" sz="3200" dirty="0" smtClean="0">
              <a:solidFill>
                <a:srgbClr val="FF0000"/>
              </a:solidFill>
            </a:endParaRPr>
          </a:p>
          <a:p>
            <a:pPr algn="r" rtl="1"/>
            <a:r>
              <a:rPr lang="ar-SA" sz="3200" b="1" dirty="0" smtClean="0">
                <a:solidFill>
                  <a:srgbClr val="002060"/>
                </a:solidFill>
                <a:ea typeface="Majalla UI"/>
              </a:rPr>
              <a:t>هدف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 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:</a:t>
            </a:r>
            <a:endParaRPr lang="fa-IR" sz="3200" dirty="0" smtClean="0">
              <a:solidFill>
                <a:srgbClr val="FF0000"/>
              </a:solidFill>
              <a:ea typeface="Majalla UI"/>
            </a:endParaRPr>
          </a:p>
          <a:p>
            <a:pPr algn="r" rtl="1"/>
            <a:endParaRPr lang="fa-IR" sz="3200" dirty="0" smtClean="0">
              <a:solidFill>
                <a:srgbClr val="FF0000"/>
              </a:solidFill>
              <a:ea typeface="Majalla UI"/>
            </a:endParaRPr>
          </a:p>
          <a:p>
            <a:pPr algn="r" rtl="1"/>
            <a:r>
              <a:rPr lang="fa-IR" sz="3200" dirty="0" smtClean="0">
                <a:solidFill>
                  <a:srgbClr val="FF0000"/>
                </a:solidFill>
                <a:ea typeface="Majalla UI"/>
              </a:rPr>
              <a:t>- 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 افزایش 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کارایی ظرفیت های داده پردازی برای جذ</a:t>
            </a:r>
            <a:r>
              <a:rPr lang="en-US" sz="3200" dirty="0" smtClean="0">
                <a:solidFill>
                  <a:srgbClr val="FF0000"/>
                </a:solidFill>
                <a:ea typeface="Majalla UI"/>
                <a:cs typeface="Majalla UI"/>
              </a:rPr>
              <a:t> 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ب و 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ایجاد 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ارتباط میان مجموعه های </a:t>
            </a:r>
            <a:r>
              <a:rPr lang="ar-SA" sz="3200" dirty="0" smtClean="0">
                <a:solidFill>
                  <a:srgbClr val="FF0000"/>
                </a:solidFill>
                <a:ea typeface="Majalla UI"/>
              </a:rPr>
              <a:t>دانش</a:t>
            </a:r>
            <a:endParaRPr lang="en-US" sz="3200" dirty="0" smtClean="0">
              <a:solidFill>
                <a:srgbClr val="FF0000"/>
              </a:solidFill>
            </a:endParaRPr>
          </a:p>
          <a:p>
            <a:pPr algn="r" rtl="1"/>
            <a:endParaRPr lang="fa-IR" sz="3200" dirty="0" smtClean="0">
              <a:solidFill>
                <a:srgbClr val="002060"/>
              </a:solidFill>
              <a:ea typeface="Majalla UI"/>
            </a:endParaRPr>
          </a:p>
          <a:p>
            <a:pPr algn="r" rtl="1"/>
            <a:r>
              <a:rPr lang="fa-IR" sz="3200" dirty="0" smtClean="0">
                <a:solidFill>
                  <a:srgbClr val="002060"/>
                </a:solidFill>
                <a:ea typeface="Majalla UI"/>
              </a:rPr>
              <a:t>-افزایش </a:t>
            </a:r>
            <a:r>
              <a:rPr lang="ar-SA" sz="3200" dirty="0" smtClean="0">
                <a:solidFill>
                  <a:srgbClr val="002060"/>
                </a:solidFill>
                <a:ea typeface="Majalla UI"/>
              </a:rPr>
              <a:t>توانایی </a:t>
            </a:r>
            <a:r>
              <a:rPr lang="ar-SA" sz="3200" dirty="0" smtClean="0">
                <a:solidFill>
                  <a:srgbClr val="002060"/>
                </a:solidFill>
                <a:ea typeface="Majalla UI"/>
              </a:rPr>
              <a:t>جذب اطلاعات و سازماندهی آن ها را به ویژه هنگام یادگیری از </a:t>
            </a:r>
            <a:r>
              <a:rPr lang="ar-SA" sz="3200" dirty="0" smtClean="0">
                <a:solidFill>
                  <a:srgbClr val="002060"/>
                </a:solidFill>
                <a:ea typeface="Majalla UI"/>
              </a:rPr>
              <a:t>سخنرانی </a:t>
            </a:r>
            <a:r>
              <a:rPr lang="ar-SA" sz="3200" dirty="0" smtClean="0">
                <a:solidFill>
                  <a:srgbClr val="002060"/>
                </a:solidFill>
                <a:ea typeface="Majalla UI"/>
              </a:rPr>
              <a:t>ها و خواندنی </a:t>
            </a:r>
            <a:r>
              <a:rPr lang="ar-SA" sz="3200" dirty="0" smtClean="0">
                <a:solidFill>
                  <a:srgbClr val="002060"/>
                </a:solidFill>
                <a:ea typeface="Majalla UI"/>
              </a:rPr>
              <a:t>ها</a:t>
            </a:r>
            <a:endParaRPr lang="en-US" sz="32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>
              <a:buClr>
                <a:srgbClr val="DC64B7"/>
              </a:buClr>
              <a:buFont typeface="Wingdings" pitchFamily="2" charset="2"/>
              <a:buChar char="q"/>
            </a:pPr>
            <a:r>
              <a:rPr lang="ar-SA" sz="2800" b="1" dirty="0"/>
              <a:t>پيش سازمان دهنده يك مطلب يا يك مفهوم كلي است كه در مقدمه‎ي تدريس مي آيد تا مبحثي  را كه به شاگردان ارائه شده است با مباحث پيشين همان درس مربوط سازد</a:t>
            </a:r>
            <a:r>
              <a:rPr lang="ar-SA" sz="2800" b="1" dirty="0" smtClean="0"/>
              <a:t>.</a:t>
            </a:r>
            <a:endParaRPr lang="fa-IR" sz="2800" b="1" dirty="0" smtClean="0"/>
          </a:p>
          <a:p>
            <a:pPr algn="r" rtl="1">
              <a:buClr>
                <a:srgbClr val="DC64B7"/>
              </a:buClr>
              <a:buNone/>
            </a:pPr>
            <a:endParaRPr lang="ar-SA" sz="2800" b="1" dirty="0"/>
          </a:p>
          <a:p>
            <a:pPr algn="r" rtl="1">
              <a:buClr>
                <a:srgbClr val="DC64B7"/>
              </a:buClr>
              <a:buFont typeface="Wingdings" pitchFamily="2" charset="2"/>
              <a:buChar char="q"/>
            </a:pPr>
            <a:r>
              <a:rPr lang="ar-SA" sz="2800" b="1" dirty="0"/>
              <a:t>در عين حال , </a:t>
            </a:r>
            <a:r>
              <a:rPr lang="ar-SA" sz="2800" b="1" dirty="0">
                <a:solidFill>
                  <a:schemeClr val="accent2"/>
                </a:solidFill>
              </a:rPr>
              <a:t>پايه اي براي ارتباط مفاهيم بعدي با مفاهيم پيشين </a:t>
            </a:r>
            <a:r>
              <a:rPr lang="fa-IR" sz="2800" b="1" dirty="0" smtClean="0"/>
              <a:t>است</a:t>
            </a:r>
            <a:r>
              <a:rPr lang="ar-SA" sz="2800" b="1" dirty="0" smtClean="0"/>
              <a:t> </a:t>
            </a:r>
            <a:r>
              <a:rPr lang="ar-SA" sz="2800" b="1" dirty="0"/>
              <a:t>و شاگرد </a:t>
            </a:r>
            <a:r>
              <a:rPr lang="ar-SA" sz="2800" b="1" dirty="0" smtClean="0"/>
              <a:t>بتواند</a:t>
            </a:r>
            <a:r>
              <a:rPr lang="fa-IR" sz="2800" b="1" dirty="0" smtClean="0"/>
              <a:t> </a:t>
            </a:r>
            <a:r>
              <a:rPr lang="ar-SA" sz="2800" b="1" dirty="0" smtClean="0"/>
              <a:t>تمام </a:t>
            </a:r>
            <a:r>
              <a:rPr lang="ar-SA" sz="2800" b="1" dirty="0"/>
              <a:t>مباحث درس را به صورت يك منظم و سازمان يافته در ذهن خود جاي </a:t>
            </a:r>
            <a:r>
              <a:rPr lang="ar-SA" sz="2800" b="1" dirty="0" smtClean="0"/>
              <a:t>دهد</a:t>
            </a:r>
            <a:endParaRPr lang="fa-IR" sz="2800" b="1" dirty="0" smtClean="0"/>
          </a:p>
          <a:p>
            <a:pPr algn="r" rtl="1">
              <a:buClr>
                <a:srgbClr val="DC64B7"/>
              </a:buClr>
              <a:buNone/>
            </a:pPr>
            <a:endParaRPr lang="ar-SA" sz="2800" b="1" dirty="0"/>
          </a:p>
          <a:p>
            <a:pPr algn="r" rtl="1">
              <a:buClr>
                <a:srgbClr val="DC64B7"/>
              </a:buClr>
              <a:buFont typeface="Wingdings" pitchFamily="2" charset="2"/>
              <a:buChar char="q"/>
            </a:pPr>
            <a:r>
              <a:rPr lang="ar-SA" sz="2800" b="1" dirty="0"/>
              <a:t>در اين الگو مطالب از كلي به جزئي بررسي مي شود</a:t>
            </a:r>
            <a:endParaRPr lang="en-US" sz="2800" b="1" dirty="0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1910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b="1" dirty="0" smtClean="0"/>
              <a:t>پيش </a:t>
            </a:r>
            <a:r>
              <a:rPr lang="ar-SA" b="1" dirty="0"/>
              <a:t>سازمان دهنده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  <p:bldP spid="8089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187891"/>
          </a:xfrm>
        </p:spPr>
        <p:txBody>
          <a:bodyPr>
            <a:normAutofit/>
          </a:bodyPr>
          <a:lstStyle/>
          <a:p>
            <a:r>
              <a:rPr lang="fa-IR" sz="4000" b="1" dirty="0" smtClean="0">
                <a:cs typeface="B Roya" panose="00000400000000000000" pitchFamily="2" charset="-78"/>
              </a:rPr>
              <a:t>در اين الگو، آموزش دهنده نقش ارائه كننده پيش سازمان دهنده و مباحث جديد را دارد و فراگيران غير فعال هستند. </a:t>
            </a:r>
            <a:r>
              <a:rPr lang="fa-IR" sz="4000" b="1" i="1" dirty="0" smtClean="0">
                <a:solidFill>
                  <a:srgbClr val="0070C0"/>
                </a:solidFill>
                <a:cs typeface="B Roya" panose="00000400000000000000" pitchFamily="2" charset="-78"/>
              </a:rPr>
              <a:t>جهت ارتباط در اين الگو از آموزش دهنده به سمت فراگيران است</a:t>
            </a:r>
            <a:endParaRPr lang="fa-IR" sz="4000" i="1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a-IR" dirty="0" smtClean="0"/>
              <a:t>اهمیت معلم در این الگو</a:t>
            </a:r>
            <a:endParaRPr lang="fa-I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609600" indent="-609600" algn="r" rtl="1">
              <a:lnSpc>
                <a:spcPct val="90000"/>
              </a:lnSpc>
              <a:buClr>
                <a:srgbClr val="FE6142"/>
              </a:buClr>
              <a:buFontTx/>
              <a:buAutoNum type="arabicPeriod"/>
            </a:pPr>
            <a:r>
              <a:rPr lang="ar-SA" sz="3600" b="1" dirty="0"/>
              <a:t>مفاهيم موجود در هر درس ساخت ويژه اي را بوجود مي آورندكه به آن</a:t>
            </a:r>
            <a:r>
              <a:rPr lang="ar-SA" sz="3600" b="1" dirty="0">
                <a:solidFill>
                  <a:schemeClr val="accent2"/>
                </a:solidFill>
              </a:rPr>
              <a:t> دانش </a:t>
            </a:r>
            <a:r>
              <a:rPr lang="ar-SA" sz="3600" b="1" dirty="0"/>
              <a:t>مي گويند.</a:t>
            </a:r>
          </a:p>
          <a:p>
            <a:pPr marL="609600" indent="-609600" algn="r" rtl="1">
              <a:lnSpc>
                <a:spcPct val="90000"/>
              </a:lnSpc>
              <a:buClr>
                <a:srgbClr val="FE6142"/>
              </a:buClr>
              <a:buFontTx/>
              <a:buAutoNum type="arabicPeriod"/>
            </a:pPr>
            <a:r>
              <a:rPr lang="ar-SA" sz="3600" b="1" dirty="0"/>
              <a:t>ساخت هر رشته از دانش بر اساس </a:t>
            </a:r>
            <a:r>
              <a:rPr lang="ar-SA" sz="3600" b="1" dirty="0">
                <a:solidFill>
                  <a:schemeClr val="accent2"/>
                </a:solidFill>
              </a:rPr>
              <a:t>سلسله مراتب</a:t>
            </a:r>
            <a:r>
              <a:rPr lang="ar-SA" sz="3600" b="1" dirty="0"/>
              <a:t> شكل مي گيرد.</a:t>
            </a:r>
          </a:p>
          <a:p>
            <a:pPr marL="609600" indent="-609600" algn="r" rtl="1">
              <a:lnSpc>
                <a:spcPct val="90000"/>
              </a:lnSpc>
              <a:buClr>
                <a:srgbClr val="FE6142"/>
              </a:buClr>
              <a:buFontTx/>
              <a:buAutoNum type="arabicPeriod"/>
            </a:pPr>
            <a:r>
              <a:rPr lang="ar-SA" sz="3600" b="1" dirty="0"/>
              <a:t>مفاهيم و مطالبي را كه مي خواهيم در يك رشته‎ي درسي به شاگرد ياد بدهيم بايد با </a:t>
            </a:r>
            <a:r>
              <a:rPr lang="ar-SA" sz="3600" b="1" dirty="0">
                <a:solidFill>
                  <a:schemeClr val="accent2"/>
                </a:solidFill>
              </a:rPr>
              <a:t>ساخت شناختي </a:t>
            </a:r>
            <a:r>
              <a:rPr lang="ar-SA" sz="3600" b="1" dirty="0"/>
              <a:t>او مربوط شود</a:t>
            </a:r>
            <a:endParaRPr lang="en-US" sz="3600" b="1" dirty="0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b="1"/>
              <a:t>اصول الگوي پيش سازمان دهنده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  <p:bldP spid="8192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/>
          <a:lstStyle/>
          <a:p>
            <a:pPr marL="711200" indent="-711200" algn="r" rtl="1">
              <a:lnSpc>
                <a:spcPct val="90000"/>
              </a:lnSpc>
              <a:buFontTx/>
              <a:buAutoNum type="romanUcPeriod"/>
            </a:pPr>
            <a:r>
              <a:rPr lang="ar-SA" b="1" dirty="0"/>
              <a:t>در نظامهاي آموزشي </a:t>
            </a:r>
            <a:r>
              <a:rPr lang="ar-SA" b="1" dirty="0">
                <a:solidFill>
                  <a:schemeClr val="accent2"/>
                </a:solidFill>
              </a:rPr>
              <a:t>فقير</a:t>
            </a:r>
            <a:r>
              <a:rPr lang="ar-SA" b="1" dirty="0"/>
              <a:t> با معلمان </a:t>
            </a:r>
            <a:r>
              <a:rPr lang="ar-SA" b="1" dirty="0">
                <a:solidFill>
                  <a:schemeClr val="accent2"/>
                </a:solidFill>
              </a:rPr>
              <a:t>با تجربه و امكانات </a:t>
            </a:r>
            <a:r>
              <a:rPr lang="ar-SA" b="1" dirty="0"/>
              <a:t>كم  مناسب است </a:t>
            </a:r>
          </a:p>
          <a:p>
            <a:pPr marL="711200" indent="-711200" algn="r" rtl="1">
              <a:lnSpc>
                <a:spcPct val="90000"/>
              </a:lnSpc>
              <a:buFontTx/>
              <a:buAutoNum type="romanUcPeriod"/>
            </a:pPr>
            <a:r>
              <a:rPr lang="ar-SA" b="1" dirty="0"/>
              <a:t>از يك زمان آموزشي </a:t>
            </a:r>
            <a:r>
              <a:rPr lang="ar-SA" b="1" dirty="0">
                <a:solidFill>
                  <a:schemeClr val="accent2"/>
                </a:solidFill>
              </a:rPr>
              <a:t>محدود </a:t>
            </a:r>
            <a:r>
              <a:rPr lang="ar-SA" b="1" dirty="0"/>
              <a:t>مي توان حد اكثر استفاده را كرد</a:t>
            </a:r>
            <a:r>
              <a:rPr lang="ar-SA" b="1" dirty="0" smtClean="0"/>
              <a:t>.</a:t>
            </a:r>
            <a:endParaRPr lang="ar-SA" b="1" dirty="0"/>
          </a:p>
          <a:p>
            <a:pPr marL="711200" indent="-711200" algn="r" rtl="1">
              <a:lnSpc>
                <a:spcPct val="90000"/>
              </a:lnSpc>
              <a:buFontTx/>
              <a:buAutoNum type="romanUcPeriod"/>
            </a:pPr>
            <a:r>
              <a:rPr lang="ar-SA" b="1" dirty="0"/>
              <a:t>به علت بر نامه ريزي دقيق معلم از </a:t>
            </a:r>
            <a:r>
              <a:rPr lang="ar-SA" b="1" dirty="0">
                <a:solidFill>
                  <a:schemeClr val="accent2"/>
                </a:solidFill>
              </a:rPr>
              <a:t>اتلاف وقت </a:t>
            </a:r>
            <a:r>
              <a:rPr lang="ar-SA" b="1" dirty="0"/>
              <a:t>جلو‎گيري مي شود و گروه كثيري از شاگردان با كمترين امكانات آموزش مي بينند.</a:t>
            </a:r>
          </a:p>
          <a:p>
            <a:pPr marL="711200" indent="-711200" algn="r" rtl="1">
              <a:lnSpc>
                <a:spcPct val="90000"/>
              </a:lnSpc>
              <a:buFontTx/>
              <a:buAutoNum type="romanUcPeriod"/>
            </a:pPr>
            <a:r>
              <a:rPr lang="ar-SA" b="1" dirty="0"/>
              <a:t>مطالب به </a:t>
            </a:r>
            <a:r>
              <a:rPr lang="ar-SA" b="1" dirty="0">
                <a:solidFill>
                  <a:schemeClr val="accent2"/>
                </a:solidFill>
              </a:rPr>
              <a:t>صورت منظم ودر ساخت شناختي </a:t>
            </a:r>
            <a:r>
              <a:rPr lang="ar-SA" b="1" dirty="0"/>
              <a:t>شاگردان جاي مي‎گيرد.</a:t>
            </a:r>
          </a:p>
          <a:p>
            <a:pPr marL="711200" indent="-711200" algn="r" rtl="1">
              <a:lnSpc>
                <a:spcPct val="90000"/>
              </a:lnSpc>
              <a:buFontTx/>
              <a:buAutoNum type="romanUcPeriod"/>
            </a:pPr>
            <a:endParaRPr lang="en-US" b="1" dirty="0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/>
              <a:t>محاسن الگوي</a:t>
            </a:r>
            <a:br>
              <a:rPr lang="ar-SA" b="1"/>
            </a:br>
            <a:r>
              <a:rPr lang="ar-SA" b="1"/>
              <a:t> پيش سازمان دهنده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  <p:bldP spid="8397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 marL="533400" indent="-533400" algn="r" rtl="1">
              <a:buClr>
                <a:srgbClr val="FE6142"/>
              </a:buClr>
              <a:buFontTx/>
              <a:buAutoNum type="arabicPeriod"/>
            </a:pPr>
            <a:r>
              <a:rPr lang="ar-SA" sz="2400" b="1" dirty="0"/>
              <a:t>تمام تصميمات </a:t>
            </a:r>
            <a:r>
              <a:rPr lang="ar-SA" sz="2400" b="1" dirty="0">
                <a:solidFill>
                  <a:schemeClr val="accent2"/>
                </a:solidFill>
              </a:rPr>
              <a:t>توسط معلم </a:t>
            </a:r>
            <a:r>
              <a:rPr lang="ar-SA" sz="2400" b="1" dirty="0"/>
              <a:t>گرفته مي شود</a:t>
            </a:r>
          </a:p>
          <a:p>
            <a:pPr marL="533400" indent="-533400" algn="r" rtl="1">
              <a:buClr>
                <a:srgbClr val="FE6142"/>
              </a:buClr>
              <a:buFontTx/>
              <a:buAutoNum type="arabicPeriod"/>
            </a:pPr>
            <a:r>
              <a:rPr lang="ar-SA" sz="2400" b="1" dirty="0"/>
              <a:t>شاگردان در انتخاب موضوع , نوع فعاليت و در طرح , اجرا و گرداندن برنامه هاي آموزشي </a:t>
            </a:r>
            <a:r>
              <a:rPr lang="ar-SA" sz="2400" b="1" dirty="0">
                <a:solidFill>
                  <a:schemeClr val="accent2"/>
                </a:solidFill>
              </a:rPr>
              <a:t>نقشي ندارند</a:t>
            </a:r>
          </a:p>
          <a:p>
            <a:pPr marL="533400" indent="-533400" algn="r" rtl="1">
              <a:buClr>
                <a:srgbClr val="FE6142"/>
              </a:buClr>
              <a:buFontTx/>
              <a:buAutoNum type="arabicPeriod"/>
            </a:pPr>
            <a:r>
              <a:rPr lang="ar-SA" sz="2400" b="1" dirty="0"/>
              <a:t>نيازها ,علايق و توانايي هاي شاگردان كمتر مورد توجه قرار مي گيردو به همين دليل آنها كمتر احساس مسئوليت و موجوديت ميكنند</a:t>
            </a:r>
          </a:p>
          <a:p>
            <a:pPr marL="533400" indent="-533400" algn="r" rtl="1">
              <a:buClr>
                <a:srgbClr val="FE6142"/>
              </a:buClr>
              <a:buFontTx/>
              <a:buAutoNum type="arabicPeriod"/>
            </a:pPr>
            <a:r>
              <a:rPr lang="ar-SA" sz="2400" b="1" u="sng" dirty="0"/>
              <a:t>محتوا با زندگي واقعي شاگردان چندان ارتباطي </a:t>
            </a:r>
            <a:r>
              <a:rPr lang="ar-SA" sz="2400" b="1" u="sng" dirty="0" smtClean="0"/>
              <a:t>ندارد</a:t>
            </a:r>
            <a:r>
              <a:rPr lang="fa-IR" sz="2400" b="1" u="sng" dirty="0" smtClean="0"/>
              <a:t>   ؟؟؟</a:t>
            </a:r>
            <a:endParaRPr lang="ar-SA" sz="2400" b="1" u="sng" dirty="0"/>
          </a:p>
          <a:p>
            <a:pPr marL="533400" indent="-533400" algn="r" rtl="1">
              <a:buClr>
                <a:srgbClr val="FE6142"/>
              </a:buClr>
              <a:buFontTx/>
              <a:buAutoNum type="arabicPeriod"/>
            </a:pPr>
            <a:r>
              <a:rPr lang="ar-SA" sz="2400" b="1" dirty="0"/>
              <a:t>به مسائل عاطفي و رواني واجتماعي شاگردان كمتر توجه مي شودو رضايت خاطرآنان چندان مورد توجه نيست.</a:t>
            </a:r>
          </a:p>
          <a:p>
            <a:pPr marL="533400" indent="-533400" algn="r" rtl="1">
              <a:buClr>
                <a:srgbClr val="FE6142"/>
              </a:buClr>
              <a:buFontTx/>
              <a:buAutoNum type="arabicPeriod"/>
            </a:pPr>
            <a:r>
              <a:rPr lang="ar-SA" sz="2400" b="1" dirty="0"/>
              <a:t>فراورده هاي چنين نظامي قادر نيستند آموخته هايشان را در زندگي واقعي به كار گيرند.</a:t>
            </a:r>
          </a:p>
          <a:p>
            <a:pPr marL="533400" indent="-533400" algn="r" rtl="1">
              <a:buClr>
                <a:srgbClr val="FE6142"/>
              </a:buClr>
              <a:buFontTx/>
              <a:buAutoNum type="arabicPeriod"/>
            </a:pPr>
            <a:endParaRPr lang="en-US" sz="2400" b="1" dirty="0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4113" y="457200"/>
            <a:ext cx="7996237" cy="1143000"/>
          </a:xfrm>
        </p:spPr>
        <p:txBody>
          <a:bodyPr/>
          <a:lstStyle/>
          <a:p>
            <a:r>
              <a:rPr lang="ar-SA" sz="4000" b="1"/>
              <a:t>معايب الگوي پيش سازمان دهنده</a:t>
            </a:r>
            <a:endParaRPr lang="en-US" sz="4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 autoUpdateAnimBg="0"/>
      <p:bldP spid="8499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382000" cy="41148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None/>
            </a:pPr>
            <a:r>
              <a:rPr lang="ar-SA" sz="3000"/>
              <a:t>هدف : كمك به استادان در</a:t>
            </a:r>
            <a:r>
              <a:rPr lang="en-US" sz="3000"/>
              <a:t> </a:t>
            </a:r>
            <a:r>
              <a:rPr lang="ar-SA" sz="3000"/>
              <a:t>سازماندهي</a:t>
            </a:r>
            <a:r>
              <a:rPr lang="en-US" sz="3000"/>
              <a:t> </a:t>
            </a:r>
            <a:r>
              <a:rPr lang="ar-SA" sz="3000"/>
              <a:t>و انتقال مقدار بسياري</a:t>
            </a:r>
            <a:r>
              <a:rPr lang="en-US" sz="3000"/>
              <a:t> </a:t>
            </a:r>
            <a:r>
              <a:rPr lang="ar-SA" sz="3000"/>
              <a:t>از </a:t>
            </a:r>
            <a:r>
              <a:rPr lang="en-US" sz="3000"/>
              <a:t>	</a:t>
            </a:r>
            <a:r>
              <a:rPr lang="ar-SA" sz="3000"/>
              <a:t>اطلاعات تا</a:t>
            </a:r>
            <a:r>
              <a:rPr lang="en-US" sz="3000"/>
              <a:t> </a:t>
            </a:r>
            <a:r>
              <a:rPr lang="ar-SA" sz="3000"/>
              <a:t>حدّ ممكن </a:t>
            </a:r>
            <a:r>
              <a:rPr lang="ar-SA" sz="3000" u="sng"/>
              <a:t>معني دار</a:t>
            </a:r>
            <a:r>
              <a:rPr lang="ar-SA" sz="3000"/>
              <a:t> و</a:t>
            </a:r>
            <a:r>
              <a:rPr lang="en-US" sz="3000"/>
              <a:t> </a:t>
            </a:r>
            <a:r>
              <a:rPr lang="ar-SA" sz="3000"/>
              <a:t>موثر</a:t>
            </a:r>
            <a:r>
              <a:rPr lang="en-US" sz="3000"/>
              <a:t> </a:t>
            </a:r>
            <a:r>
              <a:rPr lang="ar-SA" sz="3000"/>
              <a:t>به</a:t>
            </a:r>
            <a:r>
              <a:rPr lang="en-US" sz="3000"/>
              <a:t> </a:t>
            </a:r>
            <a:r>
              <a:rPr lang="ar-SA" sz="3000"/>
              <a:t>شاگردان</a:t>
            </a:r>
            <a:r>
              <a:rPr lang="en-US" sz="3000"/>
              <a:t> </a:t>
            </a:r>
            <a:r>
              <a:rPr lang="ar-SA" sz="3000"/>
              <a:t>است</a:t>
            </a:r>
            <a:r>
              <a:rPr lang="en-US" sz="3000"/>
              <a:t>.</a:t>
            </a:r>
          </a:p>
          <a:p>
            <a:pPr algn="just">
              <a:buFont typeface="Wingdings" pitchFamily="2" charset="2"/>
              <a:buNone/>
            </a:pPr>
            <a:r>
              <a:rPr lang="en-US" sz="3000"/>
              <a:t>	</a:t>
            </a:r>
            <a:r>
              <a:rPr lang="ar-SA" sz="3000"/>
              <a:t>به</a:t>
            </a:r>
            <a:r>
              <a:rPr lang="en-US" sz="3000"/>
              <a:t> </a:t>
            </a:r>
            <a:r>
              <a:rPr lang="ar-SA" sz="3000"/>
              <a:t>عقيده آزوبل</a:t>
            </a:r>
            <a:r>
              <a:rPr lang="en-US" sz="3000"/>
              <a:t> </a:t>
            </a:r>
            <a:r>
              <a:rPr lang="ar-SA" sz="3000"/>
              <a:t>عامل اصلي و تعيين</a:t>
            </a:r>
            <a:r>
              <a:rPr lang="en-US" sz="3000"/>
              <a:t> </a:t>
            </a:r>
            <a:r>
              <a:rPr lang="ar-SA" sz="3000"/>
              <a:t>كننده</a:t>
            </a:r>
            <a:r>
              <a:rPr lang="en-US" sz="3000"/>
              <a:t> </a:t>
            </a:r>
            <a:r>
              <a:rPr lang="ar-SA" sz="3000"/>
              <a:t>ميزان معني دار</a:t>
            </a:r>
            <a:r>
              <a:rPr lang="en-US" sz="3000"/>
              <a:t> </a:t>
            </a:r>
            <a:r>
              <a:rPr lang="ar-SA" sz="3000"/>
              <a:t>بودن</a:t>
            </a:r>
            <a:r>
              <a:rPr lang="en-US" sz="3000"/>
              <a:t> </a:t>
            </a:r>
            <a:r>
              <a:rPr lang="ar-SA" sz="3000"/>
              <a:t>مطلب جديد و مقدار</a:t>
            </a:r>
            <a:r>
              <a:rPr lang="en-US" sz="3000"/>
              <a:t> </a:t>
            </a:r>
            <a:r>
              <a:rPr lang="ar-SA" sz="3000"/>
              <a:t>دريافت</a:t>
            </a:r>
            <a:r>
              <a:rPr lang="en-US" sz="3000"/>
              <a:t> </a:t>
            </a:r>
            <a:r>
              <a:rPr lang="ar-SA" sz="3000"/>
              <a:t>و</a:t>
            </a:r>
            <a:r>
              <a:rPr lang="en-US" sz="3000"/>
              <a:t> </a:t>
            </a:r>
            <a:r>
              <a:rPr lang="ar-SA" sz="3000"/>
              <a:t>نگهداري</a:t>
            </a:r>
            <a:r>
              <a:rPr lang="en-US" sz="3000"/>
              <a:t> </a:t>
            </a:r>
            <a:r>
              <a:rPr lang="ar-SA" sz="3000"/>
              <a:t>آن در ذهن مقدار ساخت</a:t>
            </a:r>
            <a:r>
              <a:rPr lang="en-US" sz="3000"/>
              <a:t> </a:t>
            </a:r>
            <a:r>
              <a:rPr lang="ar-SA" sz="3000"/>
              <a:t>شناخت</a:t>
            </a:r>
            <a:r>
              <a:rPr lang="en-US" sz="3000"/>
              <a:t> </a:t>
            </a:r>
            <a:r>
              <a:rPr lang="ar-SA" sz="3000"/>
              <a:t>موجود در فرد است. قبل</a:t>
            </a:r>
            <a:r>
              <a:rPr lang="en-US" sz="3000"/>
              <a:t> </a:t>
            </a:r>
            <a:r>
              <a:rPr lang="ar-SA" sz="3000"/>
              <a:t>از آنكه</a:t>
            </a:r>
            <a:r>
              <a:rPr lang="en-US" sz="3000"/>
              <a:t> </a:t>
            </a:r>
            <a:r>
              <a:rPr lang="ar-SA" sz="3000"/>
              <a:t>بتوان عرضه مطالب جديد</a:t>
            </a:r>
            <a:r>
              <a:rPr lang="en-US" sz="3000"/>
              <a:t> </a:t>
            </a:r>
            <a:r>
              <a:rPr lang="ar-SA" sz="3000"/>
              <a:t>را موثر</a:t>
            </a:r>
            <a:r>
              <a:rPr lang="en-US" sz="3000"/>
              <a:t> </a:t>
            </a:r>
            <a:r>
              <a:rPr lang="ar-SA" sz="3000"/>
              <a:t>ساخت بايد بر</a:t>
            </a:r>
            <a:r>
              <a:rPr lang="en-US" sz="3000"/>
              <a:t> </a:t>
            </a:r>
            <a:r>
              <a:rPr lang="ar-SA" sz="3000"/>
              <a:t>پايداري</a:t>
            </a:r>
            <a:r>
              <a:rPr lang="en-US" sz="3000"/>
              <a:t> </a:t>
            </a:r>
            <a:r>
              <a:rPr lang="ar-SA" sz="3000"/>
              <a:t>و</a:t>
            </a:r>
            <a:r>
              <a:rPr lang="en-US" sz="3000"/>
              <a:t> </a:t>
            </a:r>
            <a:r>
              <a:rPr lang="ar-SA" sz="3000"/>
              <a:t>روشني دانش</a:t>
            </a:r>
            <a:r>
              <a:rPr lang="en-US" sz="3000"/>
              <a:t> </a:t>
            </a:r>
            <a:r>
              <a:rPr lang="ar-SA" sz="3000"/>
              <a:t>قبلي</a:t>
            </a:r>
            <a:r>
              <a:rPr lang="en-US" sz="3000"/>
              <a:t> </a:t>
            </a:r>
            <a:r>
              <a:rPr lang="ar-SA" sz="3000"/>
              <a:t>دانشجويان افزود</a:t>
            </a:r>
            <a:r>
              <a:rPr lang="en-US" sz="3000"/>
              <a:t>.</a:t>
            </a:r>
          </a:p>
          <a:p>
            <a:pPr algn="just">
              <a:buFont typeface="Wingdings" pitchFamily="2" charset="2"/>
              <a:buNone/>
            </a:pPr>
            <a:r>
              <a:rPr lang="en-US" sz="3000"/>
              <a:t>	</a:t>
            </a:r>
            <a:r>
              <a:rPr lang="ar-SA" sz="3000"/>
              <a:t>يادگيري معني دار</a:t>
            </a:r>
            <a:r>
              <a:rPr lang="en-US" sz="3000"/>
              <a:t> </a:t>
            </a:r>
            <a:r>
              <a:rPr lang="ar-SA" sz="3000"/>
              <a:t>چيست؟ معني دار</a:t>
            </a:r>
            <a:r>
              <a:rPr lang="en-US" sz="3000"/>
              <a:t> </a:t>
            </a:r>
            <a:r>
              <a:rPr lang="ar-SA" sz="3000"/>
              <a:t>بودن</a:t>
            </a:r>
            <a:r>
              <a:rPr lang="en-US" sz="3000"/>
              <a:t> </a:t>
            </a:r>
            <a:r>
              <a:rPr lang="ar-SA" sz="3000"/>
              <a:t>مطالب به</a:t>
            </a:r>
            <a:r>
              <a:rPr lang="en-US" sz="3000"/>
              <a:t> </a:t>
            </a:r>
            <a:r>
              <a:rPr lang="ar-SA" sz="3000"/>
              <a:t>آمادگي فراگير</a:t>
            </a:r>
            <a:r>
              <a:rPr lang="en-US" sz="3000"/>
              <a:t> </a:t>
            </a:r>
            <a:r>
              <a:rPr lang="ar-SA" sz="3000"/>
              <a:t>و</a:t>
            </a:r>
            <a:r>
              <a:rPr lang="en-US" sz="3000"/>
              <a:t> </a:t>
            </a:r>
            <a:r>
              <a:rPr lang="ar-SA" sz="3000"/>
              <a:t>سازمان</a:t>
            </a:r>
            <a:r>
              <a:rPr lang="en-US" sz="3000"/>
              <a:t> </a:t>
            </a:r>
            <a:r>
              <a:rPr lang="ar-SA" sz="3000"/>
              <a:t>دار مطالب</a:t>
            </a:r>
            <a:r>
              <a:rPr lang="en-US" sz="3000"/>
              <a:t> </a:t>
            </a:r>
            <a:r>
              <a:rPr lang="ar-SA" sz="3000"/>
              <a:t>اشاره دارد</a:t>
            </a:r>
            <a:r>
              <a:rPr lang="en-US" sz="3000"/>
              <a:t>.</a:t>
            </a:r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772400" cy="1219200"/>
          </a:xfrm>
        </p:spPr>
        <p:txBody>
          <a:bodyPr/>
          <a:lstStyle/>
          <a:p>
            <a:pPr algn="ctr"/>
            <a:r>
              <a:rPr lang="ar-SA" b="1" dirty="0">
                <a:latin typeface="Arial" pitchFamily="34" charset="0"/>
                <a:cs typeface="Traditional Arabic" pitchFamily="2" charset="-78"/>
              </a:rPr>
              <a:t>و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)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الگوي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پيش</a:t>
            </a:r>
            <a:r>
              <a:rPr lang="en-US" b="1" dirty="0">
                <a:latin typeface="Arial" pitchFamily="34" charset="0"/>
                <a:cs typeface="Traditional Arabic" pitchFamily="2" charset="-78"/>
              </a:rPr>
              <a:t> </a:t>
            </a:r>
            <a:r>
              <a:rPr lang="ar-SA" b="1" dirty="0">
                <a:latin typeface="Arial" pitchFamily="34" charset="0"/>
                <a:cs typeface="Traditional Arabic" pitchFamily="2" charset="-78"/>
              </a:rPr>
              <a:t>سازمان دهنده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bldLvl="5" autoUpdateAnimBg="0"/>
      <p:bldP spid="49154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762</Words>
  <Application>Microsoft Office PowerPoint</Application>
  <PresentationFormat>On-screen Show (4:3)</PresentationFormat>
  <Paragraphs>80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به نام خداوند جان و خرد</vt:lpstr>
      <vt:lpstr>الگوی تدریس پیش سازماندهنده</vt:lpstr>
      <vt:lpstr> الگوی پیش سازمان دهنده  (Advance organizer  ( </vt:lpstr>
      <vt:lpstr>پيش سازمان دهنده</vt:lpstr>
      <vt:lpstr>اهمیت معلم در این الگو</vt:lpstr>
      <vt:lpstr>اصول الگوي پيش سازمان دهنده</vt:lpstr>
      <vt:lpstr>محاسن الگوي  پيش سازمان دهنده</vt:lpstr>
      <vt:lpstr>معايب الگوي پيش سازمان دهنده</vt:lpstr>
      <vt:lpstr>و ) الگوي پيش سازمان دهنده</vt:lpstr>
      <vt:lpstr>دو اصل اساسي در پيش سازمان دهنده</vt:lpstr>
      <vt:lpstr>انواع سازمان دهنده :</vt:lpstr>
      <vt:lpstr>ويژگي هاي الگوي پيش سازمان دهنده</vt:lpstr>
      <vt:lpstr>مراحل اجرای آموزش براساس الگوی پيش سازماندهنده عبارتند از: </vt:lpstr>
      <vt:lpstr>مراحل الگوي پيش سازمان دهنده</vt:lpstr>
      <vt:lpstr>مراحل الگوي پيش سازمان دهنده</vt:lpstr>
      <vt:lpstr>مراحل الگوي پيش سازمان دهنده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Rose</dc:creator>
  <cp:lastModifiedBy>1288857675</cp:lastModifiedBy>
  <cp:revision>8</cp:revision>
  <dcterms:created xsi:type="dcterms:W3CDTF">2015-05-03T19:11:00Z</dcterms:created>
  <dcterms:modified xsi:type="dcterms:W3CDTF">2015-05-04T09:00:36Z</dcterms:modified>
</cp:coreProperties>
</file>