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98"/>
  </p:notes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359" r:id="rId20"/>
    <p:sldId id="358" r:id="rId21"/>
    <p:sldId id="357" r:id="rId22"/>
    <p:sldId id="356" r:id="rId23"/>
    <p:sldId id="355" r:id="rId24"/>
    <p:sldId id="368" r:id="rId25"/>
    <p:sldId id="367" r:id="rId26"/>
    <p:sldId id="277" r:id="rId27"/>
    <p:sldId id="360" r:id="rId28"/>
    <p:sldId id="279" r:id="rId29"/>
    <p:sldId id="366" r:id="rId30"/>
    <p:sldId id="365" r:id="rId31"/>
    <p:sldId id="364" r:id="rId32"/>
    <p:sldId id="363" r:id="rId33"/>
    <p:sldId id="287" r:id="rId34"/>
    <p:sldId id="284" r:id="rId35"/>
    <p:sldId id="291" r:id="rId36"/>
    <p:sldId id="294" r:id="rId37"/>
    <p:sldId id="293"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69" r:id="rId56"/>
    <p:sldId id="312" r:id="rId57"/>
    <p:sldId id="313" r:id="rId58"/>
    <p:sldId id="314" r:id="rId59"/>
    <p:sldId id="315" r:id="rId60"/>
    <p:sldId id="317" r:id="rId61"/>
    <p:sldId id="318" r:id="rId62"/>
    <p:sldId id="319" r:id="rId63"/>
    <p:sldId id="322" r:id="rId64"/>
    <p:sldId id="323" r:id="rId65"/>
    <p:sldId id="324" r:id="rId66"/>
    <p:sldId id="325" r:id="rId67"/>
    <p:sldId id="326" r:id="rId68"/>
    <p:sldId id="327" r:id="rId69"/>
    <p:sldId id="328" r:id="rId70"/>
    <p:sldId id="329" r:id="rId71"/>
    <p:sldId id="330" r:id="rId72"/>
    <p:sldId id="331" r:id="rId73"/>
    <p:sldId id="332" r:id="rId74"/>
    <p:sldId id="344" r:id="rId75"/>
    <p:sldId id="343" r:id="rId76"/>
    <p:sldId id="333" r:id="rId77"/>
    <p:sldId id="345" r:id="rId78"/>
    <p:sldId id="334" r:id="rId79"/>
    <p:sldId id="346" r:id="rId80"/>
    <p:sldId id="347" r:id="rId81"/>
    <p:sldId id="348" r:id="rId82"/>
    <p:sldId id="349" r:id="rId83"/>
    <p:sldId id="350" r:id="rId84"/>
    <p:sldId id="351" r:id="rId85"/>
    <p:sldId id="352" r:id="rId86"/>
    <p:sldId id="353" r:id="rId87"/>
    <p:sldId id="354" r:id="rId88"/>
    <p:sldId id="335" r:id="rId89"/>
    <p:sldId id="336" r:id="rId90"/>
    <p:sldId id="337" r:id="rId91"/>
    <p:sldId id="338" r:id="rId92"/>
    <p:sldId id="339" r:id="rId93"/>
    <p:sldId id="342" r:id="rId94"/>
    <p:sldId id="341" r:id="rId95"/>
    <p:sldId id="340" r:id="rId96"/>
    <p:sldId id="321" r:id="rId9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5" autoAdjust="0"/>
    <p:restoredTop sz="94582" autoAdjust="0"/>
  </p:normalViewPr>
  <p:slideViewPr>
    <p:cSldViewPr>
      <p:cViewPr varScale="1">
        <p:scale>
          <a:sx n="52" d="100"/>
          <a:sy n="52" d="100"/>
        </p:scale>
        <p:origin x="2292" y="9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540282-6B4E-4608-8ABE-FACF43F2A2D4}" type="datetimeFigureOut">
              <a:rPr lang="en-US" smtClean="0"/>
              <a:pPr/>
              <a:t>2/8/2018</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2267AD-D159-4959-8F2B-9E25434F8D6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82267AD-D159-4959-8F2B-9E25434F8D6B}"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t>ننننن</a:t>
            </a:r>
            <a:endParaRPr lang="en-US" dirty="0"/>
          </a:p>
        </p:txBody>
      </p:sp>
      <p:sp>
        <p:nvSpPr>
          <p:cNvPr id="4" name="Slide Number Placeholder 3"/>
          <p:cNvSpPr>
            <a:spLocks noGrp="1"/>
          </p:cNvSpPr>
          <p:nvPr>
            <p:ph type="sldNum" sz="quarter" idx="10"/>
          </p:nvPr>
        </p:nvSpPr>
        <p:spPr/>
        <p:txBody>
          <a:bodyPr/>
          <a:lstStyle/>
          <a:p>
            <a:fld id="{582267AD-D159-4959-8F2B-9E25434F8D6B}"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400050" y="1828800"/>
            <a:ext cx="5888736" cy="24384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00050" y="4304715"/>
            <a:ext cx="5891022" cy="23368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219202"/>
            <a:ext cx="1543050" cy="694901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1219202"/>
            <a:ext cx="4514850" cy="694901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97764" y="1755648"/>
            <a:ext cx="5829300" cy="1816608"/>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7764" y="3606219"/>
            <a:ext cx="5829300" cy="2012949"/>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172200" cy="1524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42900" y="2560113"/>
            <a:ext cx="3028950" cy="591312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486150" y="2560113"/>
            <a:ext cx="3028950" cy="591312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172200" cy="1524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42900" y="2473664"/>
            <a:ext cx="3030141" cy="879136"/>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83769" y="2479677"/>
            <a:ext cx="3031331" cy="873124"/>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0" y="3352800"/>
            <a:ext cx="3030141" cy="512762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83769" y="3352800"/>
            <a:ext cx="3031331" cy="512762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229350" cy="1524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685803"/>
            <a:ext cx="2057400" cy="154940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14350" y="2235200"/>
            <a:ext cx="2057400" cy="6096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681287" y="2235200"/>
            <a:ext cx="3833813" cy="6096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1AFC2B-8C58-40F7-807C-E7A6F3244A7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2374315" y="1477436"/>
            <a:ext cx="3943350" cy="54864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6003101" y="7146359"/>
            <a:ext cx="116586" cy="207264"/>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457200" y="1569329"/>
            <a:ext cx="1659636" cy="211016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457200" y="3771713"/>
            <a:ext cx="1657350" cy="290576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A1E596A-5DD6-4B07-ABC5-9652D66F6714}" type="datetimeFigureOut">
              <a:rPr lang="en-US" smtClean="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057900" y="8475134"/>
            <a:ext cx="457200" cy="486833"/>
          </a:xfrm>
        </p:spPr>
        <p:txBody>
          <a:bodyPr/>
          <a:lstStyle/>
          <a:p>
            <a:fld id="{C21AFC2B-8C58-40F7-807C-E7A6F3244A74}" type="slidenum">
              <a:rPr lang="en-US" smtClean="0"/>
              <a:pPr/>
              <a:t>‹#›</a:t>
            </a:fld>
            <a:endParaRPr lang="en-US" dirty="0"/>
          </a:p>
        </p:txBody>
      </p:sp>
      <p:sp>
        <p:nvSpPr>
          <p:cNvPr id="3" name="Picture Placeholder 2"/>
          <p:cNvSpPr>
            <a:spLocks noGrp="1"/>
          </p:cNvSpPr>
          <p:nvPr>
            <p:ph type="pic" idx="1"/>
          </p:nvPr>
        </p:nvSpPr>
        <p:spPr>
          <a:xfrm rot="420000">
            <a:off x="2614345" y="1599356"/>
            <a:ext cx="3463290" cy="524256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7144" y="7755467"/>
            <a:ext cx="687228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3286125" y="8293101"/>
            <a:ext cx="35718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7144" y="-9525"/>
            <a:ext cx="687228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3286125" y="-9525"/>
            <a:ext cx="35718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342900" y="938784"/>
            <a:ext cx="6172200" cy="1524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342900" y="2580640"/>
            <a:ext cx="6172200" cy="5852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342900" y="8475134"/>
            <a:ext cx="1600200" cy="48683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A1E596A-5DD6-4B07-ABC5-9652D66F6714}" type="datetimeFigureOut">
              <a:rPr lang="en-US" smtClean="0"/>
              <a:pPr/>
              <a:t>2/8/2018</a:t>
            </a:fld>
            <a:endParaRPr lang="en-US" dirty="0"/>
          </a:p>
        </p:txBody>
      </p:sp>
      <p:sp>
        <p:nvSpPr>
          <p:cNvPr id="22" name="Footer Placeholder 21"/>
          <p:cNvSpPr>
            <a:spLocks noGrp="1"/>
          </p:cNvSpPr>
          <p:nvPr>
            <p:ph type="ftr" sz="quarter" idx="3"/>
          </p:nvPr>
        </p:nvSpPr>
        <p:spPr>
          <a:xfrm>
            <a:off x="2000250" y="8475134"/>
            <a:ext cx="2514600" cy="48683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5943600" y="8475134"/>
            <a:ext cx="571500" cy="486833"/>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21AFC2B-8C58-40F7-807C-E7A6F3244A74}" type="slidenum">
              <a:rPr lang="en-US" smtClean="0"/>
              <a:pPr/>
              <a:t>‹#›</a:t>
            </a:fld>
            <a:endParaRPr lang="en-US" dirty="0"/>
          </a:p>
        </p:txBody>
      </p:sp>
      <p:grpSp>
        <p:nvGrpSpPr>
          <p:cNvPr id="2" name="Group 1"/>
          <p:cNvGrpSpPr/>
          <p:nvPr/>
        </p:nvGrpSpPr>
        <p:grpSpPr>
          <a:xfrm>
            <a:off x="-14263" y="269877"/>
            <a:ext cx="6885411" cy="865632"/>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ng7\Desktop\پاور\06.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grpSp>
        <p:nvGrpSpPr>
          <p:cNvPr id="26" name="Group 25"/>
          <p:cNvGrpSpPr/>
          <p:nvPr/>
        </p:nvGrpSpPr>
        <p:grpSpPr>
          <a:xfrm>
            <a:off x="5072074" y="1000100"/>
            <a:ext cx="1106772" cy="1427099"/>
            <a:chOff x="5072074" y="571472"/>
            <a:chExt cx="1106772" cy="1427099"/>
          </a:xfrm>
        </p:grpSpPr>
        <p:pic>
          <p:nvPicPr>
            <p:cNvPr id="16" name="Picture 15"/>
            <p:cNvPicPr/>
            <p:nvPr/>
          </p:nvPicPr>
          <p:blipFill>
            <a:blip r:embed="rId3" cstate="print"/>
            <a:srcRect/>
            <a:stretch>
              <a:fillRect/>
            </a:stretch>
          </p:blipFill>
          <p:spPr bwMode="auto">
            <a:xfrm>
              <a:off x="5072074" y="571472"/>
              <a:ext cx="1106772" cy="1427099"/>
            </a:xfrm>
            <a:prstGeom prst="rect">
              <a:avLst/>
            </a:prstGeom>
            <a:noFill/>
            <a:ln w="9525">
              <a:noFill/>
              <a:miter lim="800000"/>
              <a:headEnd/>
              <a:tailEnd/>
            </a:ln>
          </p:spPr>
        </p:pic>
        <p:pic>
          <p:nvPicPr>
            <p:cNvPr id="17" name="Picture 16" descr="525417_7IMMbuFU.jpg"/>
            <p:cNvPicPr/>
            <p:nvPr/>
          </p:nvPicPr>
          <p:blipFill>
            <a:blip r:embed="rId4" cstate="print"/>
            <a:srcRect b="7219"/>
            <a:stretch>
              <a:fillRect/>
            </a:stretch>
          </p:blipFill>
          <p:spPr>
            <a:xfrm>
              <a:off x="5230590" y="723872"/>
              <a:ext cx="770178" cy="1062046"/>
            </a:xfrm>
            <a:prstGeom prst="rect">
              <a:avLst/>
            </a:prstGeom>
          </p:spPr>
        </p:pic>
      </p:grpSp>
      <p:grpSp>
        <p:nvGrpSpPr>
          <p:cNvPr id="25" name="Group 24"/>
          <p:cNvGrpSpPr/>
          <p:nvPr/>
        </p:nvGrpSpPr>
        <p:grpSpPr>
          <a:xfrm>
            <a:off x="5072074" y="3578815"/>
            <a:ext cx="1106772" cy="1421813"/>
            <a:chOff x="5072074" y="2071670"/>
            <a:chExt cx="1106772" cy="1421813"/>
          </a:xfrm>
        </p:grpSpPr>
        <p:pic>
          <p:nvPicPr>
            <p:cNvPr id="19" name="Picture 18"/>
            <p:cNvPicPr/>
            <p:nvPr/>
          </p:nvPicPr>
          <p:blipFill>
            <a:blip r:embed="rId3" cstate="print"/>
            <a:srcRect/>
            <a:stretch>
              <a:fillRect/>
            </a:stretch>
          </p:blipFill>
          <p:spPr bwMode="auto">
            <a:xfrm>
              <a:off x="5072074" y="2071670"/>
              <a:ext cx="1106772" cy="1421813"/>
            </a:xfrm>
            <a:prstGeom prst="rect">
              <a:avLst/>
            </a:prstGeom>
            <a:noFill/>
            <a:ln w="9525">
              <a:noFill/>
              <a:miter lim="800000"/>
              <a:headEnd/>
              <a:tailEnd/>
            </a:ln>
          </p:spPr>
        </p:pic>
        <p:pic>
          <p:nvPicPr>
            <p:cNvPr id="20" name="Picture 19" descr="Imam Khamenei Stock.png"/>
            <p:cNvPicPr/>
            <p:nvPr/>
          </p:nvPicPr>
          <p:blipFill>
            <a:blip r:embed="rId5" cstate="print"/>
            <a:stretch>
              <a:fillRect/>
            </a:stretch>
          </p:blipFill>
          <p:spPr>
            <a:xfrm>
              <a:off x="5214950" y="2214546"/>
              <a:ext cx="807829" cy="1056062"/>
            </a:xfrm>
            <a:prstGeom prst="rect">
              <a:avLst/>
            </a:prstGeom>
          </p:spPr>
        </p:pic>
      </p:grpSp>
      <p:grpSp>
        <p:nvGrpSpPr>
          <p:cNvPr id="24" name="Group 23"/>
          <p:cNvGrpSpPr/>
          <p:nvPr/>
        </p:nvGrpSpPr>
        <p:grpSpPr>
          <a:xfrm>
            <a:off x="5143512" y="6073860"/>
            <a:ext cx="1062807" cy="1427098"/>
            <a:chOff x="5143512" y="4143372"/>
            <a:chExt cx="1062807" cy="1427098"/>
          </a:xfrm>
        </p:grpSpPr>
        <p:pic>
          <p:nvPicPr>
            <p:cNvPr id="22" name="Picture 21"/>
            <p:cNvPicPr/>
            <p:nvPr/>
          </p:nvPicPr>
          <p:blipFill>
            <a:blip r:embed="rId3" cstate="print"/>
            <a:srcRect/>
            <a:stretch>
              <a:fillRect/>
            </a:stretch>
          </p:blipFill>
          <p:spPr bwMode="auto">
            <a:xfrm>
              <a:off x="5143512" y="4143372"/>
              <a:ext cx="1062807" cy="1427098"/>
            </a:xfrm>
            <a:prstGeom prst="rect">
              <a:avLst/>
            </a:prstGeom>
            <a:noFill/>
            <a:ln w="9525">
              <a:noFill/>
              <a:miter lim="800000"/>
              <a:headEnd/>
              <a:tailEnd/>
            </a:ln>
          </p:spPr>
        </p:pic>
        <p:pic>
          <p:nvPicPr>
            <p:cNvPr id="23" name="Picture 22" descr="003.jpg"/>
            <p:cNvPicPr/>
            <p:nvPr/>
          </p:nvPicPr>
          <p:blipFill>
            <a:blip r:embed="rId6" cstate="print"/>
            <a:srcRect l="9650"/>
            <a:stretch>
              <a:fillRect/>
            </a:stretch>
          </p:blipFill>
          <p:spPr>
            <a:xfrm>
              <a:off x="5286388" y="4286248"/>
              <a:ext cx="785818" cy="1071570"/>
            </a:xfrm>
            <a:prstGeom prst="rect">
              <a:avLst/>
            </a:prstGeom>
          </p:spPr>
        </p:pic>
      </p:grpSp>
      <p:sp>
        <p:nvSpPr>
          <p:cNvPr id="12304" name="Rectangle 16"/>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3" name="Rectangle 32"/>
          <p:cNvSpPr/>
          <p:nvPr/>
        </p:nvSpPr>
        <p:spPr>
          <a:xfrm>
            <a:off x="642942" y="6357950"/>
            <a:ext cx="3929066" cy="1107996"/>
          </a:xfrm>
          <a:prstGeom prst="rect">
            <a:avLst/>
          </a:prstGeom>
        </p:spPr>
        <p:txBody>
          <a:bodyPr wrap="square">
            <a:spAutoFit/>
          </a:bodyPr>
          <a:lstStyle/>
          <a:p>
            <a:pPr algn="just" rtl="1"/>
            <a:r>
              <a:rPr lang="ar-SA" sz="1600" dirty="0">
                <a:solidFill>
                  <a:srgbClr val="17365D"/>
                </a:solidFill>
                <a:latin typeface="Calibri" pitchFamily="34" charset="0"/>
                <a:ea typeface="Calibri" pitchFamily="34" charset="0"/>
                <a:cs typeface="2  Titr" pitchFamily="2" charset="-78"/>
              </a:rPr>
              <a:t>آموزش و پرورش اصلی ترین بخش کشور در زمینه تربیت نیروی انسانی آینده و تقویت زیرساخت های کشور است.</a:t>
            </a:r>
            <a:endParaRPr lang="fa-IR" sz="1600" dirty="0">
              <a:solidFill>
                <a:srgbClr val="17365D"/>
              </a:solidFill>
              <a:latin typeface="Calibri" pitchFamily="34" charset="0"/>
              <a:ea typeface="Calibri" pitchFamily="34" charset="0"/>
              <a:cs typeface="2  Titr" pitchFamily="2" charset="-78"/>
            </a:endParaRPr>
          </a:p>
          <a:p>
            <a:pPr rtl="1"/>
            <a:r>
              <a:rPr lang="ar-SA" dirty="0" smtClean="0"/>
              <a:t>                                   </a:t>
            </a:r>
            <a:r>
              <a:rPr lang="ar-SA" dirty="0">
                <a:latin typeface="IranNastaliq" pitchFamily="18" charset="0"/>
                <a:ea typeface="Calibri" pitchFamily="34" charset="0"/>
                <a:cs typeface="IranNastaliq" pitchFamily="18" charset="0"/>
              </a:rPr>
              <a:t>دکتر حسن روحانی</a:t>
            </a:r>
            <a:endParaRPr lang="en-US" dirty="0">
              <a:latin typeface="IranNastaliq" pitchFamily="18" charset="0"/>
              <a:ea typeface="Calibri" pitchFamily="34" charset="0"/>
              <a:cs typeface="IranNastaliq" pitchFamily="18" charset="0"/>
            </a:endParaRPr>
          </a:p>
        </p:txBody>
      </p:sp>
      <p:sp>
        <p:nvSpPr>
          <p:cNvPr id="34" name="Rectangle 33"/>
          <p:cNvSpPr/>
          <p:nvPr/>
        </p:nvSpPr>
        <p:spPr>
          <a:xfrm>
            <a:off x="642942" y="3357554"/>
            <a:ext cx="3929066" cy="2246769"/>
          </a:xfrm>
          <a:prstGeom prst="rect">
            <a:avLst/>
          </a:prstGeom>
        </p:spPr>
        <p:txBody>
          <a:bodyPr wrap="square">
            <a:spAutoFit/>
          </a:bodyPr>
          <a:lstStyle/>
          <a:p>
            <a:pPr lvl="0" algn="justLow" rtl="1" fontAlgn="base">
              <a:spcBef>
                <a:spcPct val="0"/>
              </a:spcBef>
              <a:spcAft>
                <a:spcPct val="0"/>
              </a:spcAft>
            </a:pPr>
            <a:r>
              <a:rPr kumimoji="0" lang="ar-SA" sz="1600" b="0" i="0" u="none" strike="noStrike" cap="none" normalizeH="0" baseline="0" dirty="0" smtClean="0">
                <a:ln>
                  <a:noFill/>
                </a:ln>
                <a:solidFill>
                  <a:srgbClr val="17365D"/>
                </a:solidFill>
                <a:effectLst/>
                <a:latin typeface="Calibri" pitchFamily="34" charset="0"/>
                <a:ea typeface="Calibri" pitchFamily="34" charset="0"/>
                <a:cs typeface="2  Titr" pitchFamily="2" charset="-78"/>
              </a:rPr>
              <a:t>همه‌ى دستگاه‌ها در دولت، وظیفه‌ى پشتیبانى آموزش و پرورش را دارند؛ چه دستگاه‌هایى که به برنامه‌وبودجه میپردازند، و چه دستگاه‌هایى که آنها را در مجلس شوراى اسلامى تأیید میکنند و تصویب میکنند، باید نگاه همه‌ى آنها به آموزش‌وپرورش یک چنین نگاهى باشد</a:t>
            </a:r>
            <a:r>
              <a:rPr kumimoji="0" lang="en-US" sz="1600" b="0" i="0" u="none" strike="noStrike" cap="none" normalizeH="0" baseline="0" dirty="0" smtClean="0">
                <a:ln>
                  <a:noFill/>
                </a:ln>
                <a:solidFill>
                  <a:srgbClr val="17365D"/>
                </a:solidFill>
                <a:effectLst/>
                <a:latin typeface="Calibri" pitchFamily="34" charset="0"/>
                <a:ea typeface="Calibri" pitchFamily="34" charset="0"/>
                <a:cs typeface="2  Titr" pitchFamily="2" charset="-78"/>
              </a:rPr>
              <a:t>.</a:t>
            </a:r>
            <a:endParaRPr lang="fa-IR" sz="1600" dirty="0">
              <a:latin typeface="Arial" pitchFamily="34" charset="0"/>
              <a:cs typeface="Arial" pitchFamily="34" charset="0"/>
            </a:endParaRPr>
          </a:p>
          <a:p>
            <a:pPr lvl="0" rtl="1" fontAlgn="base">
              <a:spcBef>
                <a:spcPct val="0"/>
              </a:spcBef>
              <a:spcAft>
                <a:spcPct val="0"/>
              </a:spcAft>
            </a:pPr>
            <a:r>
              <a:rPr kumimoji="0" lang="fa-IR" sz="4400" b="0"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ar-SA" b="0" i="0" u="none" strike="noStrike" cap="none" normalizeH="0" baseline="0" dirty="0" smtClean="0">
                <a:ln>
                  <a:noFill/>
                </a:ln>
                <a:solidFill>
                  <a:schemeClr val="tx1"/>
                </a:solidFill>
                <a:effectLst/>
                <a:latin typeface="IranNastaliq" pitchFamily="18" charset="0"/>
                <a:ea typeface="Calibri" pitchFamily="34" charset="0"/>
                <a:cs typeface="IranNastaliq" pitchFamily="18" charset="0"/>
              </a:rPr>
              <a:t>مقام معظم رهبری</a:t>
            </a:r>
            <a:r>
              <a:rPr kumimoji="0" lang="en-US" b="0" i="0" u="none" strike="noStrike" cap="none" normalizeH="0" baseline="0" dirty="0" smtClean="0">
                <a:ln>
                  <a:noFill/>
                </a:ln>
                <a:solidFill>
                  <a:schemeClr val="tx1"/>
                </a:solidFill>
                <a:effectLst/>
                <a:latin typeface="IranNastaliq" pitchFamily="18" charset="0"/>
                <a:ea typeface="Calibri" pitchFamily="34" charset="0"/>
                <a:cs typeface="IranNastaliq" pitchFamily="18" charset="0"/>
              </a:rPr>
              <a:t> </a:t>
            </a:r>
            <a:r>
              <a:rPr kumimoji="0" lang="ar-SA" b="0" i="0" u="none" strike="noStrike" cap="none" normalizeH="0" baseline="30000" dirty="0" smtClean="0">
                <a:ln>
                  <a:noFill/>
                </a:ln>
                <a:solidFill>
                  <a:schemeClr val="tx1"/>
                </a:solidFill>
                <a:effectLst/>
                <a:latin typeface="IranNastaliq" pitchFamily="18" charset="0"/>
                <a:ea typeface="Calibri" pitchFamily="34" charset="0"/>
                <a:cs typeface="IranNastaliq" pitchFamily="18" charset="0"/>
              </a:rPr>
              <a:t>(مدظله العالی</a:t>
            </a:r>
            <a:r>
              <a:rPr kumimoji="0" lang="en-US" b="0" i="0" u="none" strike="noStrike" cap="none" normalizeH="0" baseline="30000" dirty="0" smtClean="0">
                <a:ln>
                  <a:noFill/>
                </a:ln>
                <a:solidFill>
                  <a:schemeClr val="tx1"/>
                </a:solidFill>
                <a:effectLst/>
                <a:latin typeface="IranNastaliq" pitchFamily="18" charset="0"/>
                <a:ea typeface="Calibri" pitchFamily="34" charset="0"/>
                <a:cs typeface="IranNastaliq" pitchFamily="18" charset="0"/>
              </a:rPr>
              <a:t>)</a:t>
            </a:r>
            <a:r>
              <a:rPr kumimoji="0" lang="en-US" sz="700" b="0" i="0" u="none" strike="noStrike" cap="none" normalizeH="0" baseline="0" dirty="0" smtClean="0">
                <a:ln>
                  <a:noFill/>
                </a:ln>
                <a:solidFill>
                  <a:schemeClr val="tx1"/>
                </a:solidFill>
                <a:effectLst/>
                <a:latin typeface="Arial" pitchFamily="34"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5" name="Rectangle 34"/>
          <p:cNvSpPr/>
          <p:nvPr/>
        </p:nvSpPr>
        <p:spPr>
          <a:xfrm>
            <a:off x="642942" y="1281334"/>
            <a:ext cx="3929066" cy="861774"/>
          </a:xfrm>
          <a:prstGeom prst="rect">
            <a:avLst/>
          </a:prstGeom>
        </p:spPr>
        <p:txBody>
          <a:bodyPr wrap="square">
            <a:spAutoFit/>
          </a:bodyPr>
          <a:lstStyle/>
          <a:p>
            <a:pPr lvl="0" algn="just" rtl="1" fontAlgn="base">
              <a:spcBef>
                <a:spcPct val="0"/>
              </a:spcBef>
              <a:spcAft>
                <a:spcPct val="0"/>
              </a:spcAft>
            </a:pPr>
            <a:r>
              <a:rPr kumimoji="0" lang="ar-SA" sz="1600" b="0" i="0" u="none" strike="noStrike" cap="none" normalizeH="0" baseline="0" dirty="0" smtClean="0">
                <a:ln>
                  <a:noFill/>
                </a:ln>
                <a:solidFill>
                  <a:srgbClr val="17365D"/>
                </a:solidFill>
                <a:effectLst/>
                <a:latin typeface="Calibri" pitchFamily="34" charset="0"/>
                <a:ea typeface="Calibri" pitchFamily="34" charset="0"/>
                <a:cs typeface="2  Titr" pitchFamily="2" charset="-78"/>
              </a:rPr>
              <a:t>من به شما  فرهنگيان عزيز مي گويم كه  مسئله فرهنگ و تعليم و تربيت، مسئله اول در نظام ماست</a:t>
            </a:r>
            <a:r>
              <a:rPr kumimoji="0" lang="en-US" sz="1600" b="0" i="0" u="none" strike="noStrike" cap="none" normalizeH="0" baseline="0" dirty="0" smtClean="0">
                <a:ln>
                  <a:noFill/>
                </a:ln>
                <a:solidFill>
                  <a:srgbClr val="17365D"/>
                </a:solidFill>
                <a:effectLst/>
                <a:latin typeface="Calibri" pitchFamily="34" charset="0"/>
                <a:ea typeface="Calibri" pitchFamily="34" charset="0"/>
                <a:cs typeface="2  Titr" pitchFamily="2" charset="-78"/>
              </a:rPr>
              <a:t>.</a:t>
            </a:r>
            <a:endParaRPr kumimoji="0" lang="en-US" sz="1600" b="0" i="0" u="none" strike="noStrike" cap="none" normalizeH="0" baseline="0" dirty="0" smtClean="0">
              <a:ln>
                <a:noFill/>
              </a:ln>
              <a:solidFill>
                <a:schemeClr val="tx1"/>
              </a:solidFill>
              <a:effectLst/>
              <a:latin typeface="IranNastaliq" pitchFamily="18" charset="0"/>
              <a:ea typeface="Calibri" pitchFamily="34" charset="0"/>
              <a:cs typeface="IranNastaliq" pitchFamily="18" charset="0"/>
            </a:endParaRPr>
          </a:p>
          <a:p>
            <a:pPr lvl="0" rtl="1" eaLnBrk="0" fontAlgn="base" hangingPunct="0">
              <a:spcBef>
                <a:spcPct val="0"/>
              </a:spcBef>
              <a:spcAft>
                <a:spcPct val="0"/>
              </a:spcAft>
            </a:pPr>
            <a:r>
              <a:rPr kumimoji="0" lang="ar-SA" b="0" i="0" u="none" strike="noStrike" cap="none" normalizeH="0" baseline="0" dirty="0" smtClean="0">
                <a:ln>
                  <a:noFill/>
                </a:ln>
                <a:solidFill>
                  <a:schemeClr val="tx1"/>
                </a:solidFill>
                <a:effectLst/>
                <a:latin typeface="IranNastaliq" pitchFamily="18" charset="0"/>
                <a:ea typeface="Calibri" pitchFamily="34" charset="0"/>
                <a:cs typeface="IranNastaliq" pitchFamily="18" charset="0"/>
              </a:rPr>
              <a:t>امام خمینی</a:t>
            </a:r>
            <a:r>
              <a:rPr kumimoji="0" lang="en-US" b="0" i="0" u="none" strike="noStrike" cap="none" normalizeH="0" baseline="0" dirty="0" smtClean="0">
                <a:ln>
                  <a:noFill/>
                </a:ln>
                <a:solidFill>
                  <a:schemeClr val="tx1"/>
                </a:solidFill>
                <a:effectLst/>
                <a:latin typeface="IranNastaliq" pitchFamily="18" charset="0"/>
                <a:ea typeface="Calibri" pitchFamily="34" charset="0"/>
                <a:cs typeface="IranNastaliq" pitchFamily="18" charset="0"/>
              </a:rPr>
              <a:t> </a:t>
            </a:r>
            <a:r>
              <a:rPr kumimoji="0" lang="ar-SA" b="0" i="0" u="none" strike="noStrike" cap="none" normalizeH="0" baseline="30000" dirty="0" smtClean="0">
                <a:ln>
                  <a:noFill/>
                </a:ln>
                <a:solidFill>
                  <a:schemeClr val="tx1"/>
                </a:solidFill>
                <a:effectLst/>
                <a:latin typeface="IranNastaliq" pitchFamily="18" charset="0"/>
                <a:ea typeface="Calibri" pitchFamily="34" charset="0"/>
                <a:cs typeface="IranNastaliq" pitchFamily="18" charset="0"/>
              </a:rPr>
              <a:t>(ره</a:t>
            </a:r>
            <a:r>
              <a:rPr kumimoji="0" lang="en-US" b="0" i="0" u="none" strike="noStrike" cap="none" normalizeH="0" baseline="30000" dirty="0" smtClean="0">
                <a:ln>
                  <a:noFill/>
                </a:ln>
                <a:solidFill>
                  <a:schemeClr val="tx1"/>
                </a:solidFill>
                <a:effectLst/>
                <a:latin typeface="IranNastaliq" pitchFamily="18" charset="0"/>
                <a:ea typeface="Calibri" pitchFamily="34" charset="0"/>
                <a:cs typeface="IranNastaliq" pitchFamily="18"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785794" y="1785918"/>
            <a:ext cx="5500726" cy="4401205"/>
          </a:xfrm>
          <a:prstGeom prst="rect">
            <a:avLst/>
          </a:prstGeom>
          <a:noFill/>
        </p:spPr>
        <p:txBody>
          <a:bodyPr wrap="square" rtlCol="0">
            <a:spAutoFit/>
          </a:bodyPr>
          <a:lstStyle/>
          <a:p>
            <a:pPr algn="just" rtl="1"/>
            <a:endParaRPr lang="en-US" sz="2800" b="1" dirty="0" smtClean="0">
              <a:solidFill>
                <a:srgbClr val="FF0000"/>
              </a:solidFill>
              <a:cs typeface="B Nazanin" pitchFamily="2" charset="-78"/>
            </a:endParaRPr>
          </a:p>
          <a:p>
            <a:pPr algn="r" rtl="1"/>
            <a:r>
              <a:rPr lang="ar-SA" sz="2800" b="1" dirty="0" smtClean="0">
                <a:solidFill>
                  <a:srgbClr val="FF0000"/>
                </a:solidFill>
                <a:cs typeface="B Nazanin" pitchFamily="2" charset="-78"/>
              </a:rPr>
              <a:t>الف)نشانه</a:t>
            </a:r>
            <a:r>
              <a:rPr lang="en-US" sz="2800" b="1" dirty="0" smtClean="0">
                <a:solidFill>
                  <a:srgbClr val="FF0000"/>
                </a:solidFill>
                <a:cs typeface="B Nazanin" pitchFamily="2" charset="-78"/>
              </a:rPr>
              <a:t> </a:t>
            </a:r>
            <a:r>
              <a:rPr lang="ar-SA" sz="2800" b="1" dirty="0" smtClean="0">
                <a:solidFill>
                  <a:srgbClr val="FF0000"/>
                </a:solidFill>
                <a:cs typeface="B Nazanin" pitchFamily="2" charset="-78"/>
              </a:rPr>
              <a:t>تصویری</a:t>
            </a:r>
            <a:r>
              <a:rPr lang="en-US" sz="2800" b="1" dirty="0" smtClean="0">
                <a:cs typeface="B Nazanin" pitchFamily="2" charset="-78"/>
              </a:rPr>
              <a:t/>
            </a:r>
            <a:br>
              <a:rPr lang="en-US" sz="2800" b="1" dirty="0" smtClean="0">
                <a:cs typeface="B Nazanin" pitchFamily="2" charset="-78"/>
              </a:rPr>
            </a:br>
            <a:r>
              <a:rPr lang="ar-SA" sz="2800" b="1" dirty="0" smtClean="0">
                <a:cs typeface="B Nazanin" pitchFamily="2" charset="-78"/>
              </a:rPr>
              <a:t>نشانه ای که میان صورت ومفهوم آن شباهتی عینی و تقلیدی است؛</a:t>
            </a:r>
            <a:endParaRPr lang="fa-IR" sz="2800" b="1" dirty="0" smtClean="0">
              <a:cs typeface="B Nazanin" pitchFamily="2" charset="-78"/>
            </a:endParaRPr>
          </a:p>
          <a:p>
            <a:pPr algn="just" rtl="1"/>
            <a:r>
              <a:rPr lang="ar-SA" sz="2800" b="1" dirty="0" smtClean="0">
                <a:cs typeface="B Nazanin" pitchFamily="2" charset="-78"/>
              </a:rPr>
              <a:t>مثل نقش مار و عکس که برخود مار و صاحب عکس دلالت دارد.</a:t>
            </a:r>
            <a:endParaRPr lang="fa-IR" sz="2800" b="1" dirty="0" smtClean="0">
              <a:cs typeface="B Nazanin" pitchFamily="2" charset="-78"/>
            </a:endParaRPr>
          </a:p>
          <a:p>
            <a:pPr algn="just" rtl="1"/>
            <a:r>
              <a:rPr lang="ar-SA" sz="2800" b="1" dirty="0" smtClean="0">
                <a:cs typeface="B Nazanin" pitchFamily="2" charset="-78"/>
              </a:rPr>
              <a:t>دراین مورد رابطه ی موجود بین این تصاویر و شکال و</a:t>
            </a:r>
            <a:r>
              <a:rPr lang="fa-IR" sz="2800" b="1" dirty="0" smtClean="0">
                <a:cs typeface="B Nazanin" pitchFamily="2" charset="-78"/>
              </a:rPr>
              <a:t> </a:t>
            </a:r>
            <a:r>
              <a:rPr lang="ar-SA" sz="2800" b="1" dirty="0" smtClean="0">
                <a:cs typeface="B Nazanin" pitchFamily="2" charset="-78"/>
              </a:rPr>
              <a:t>مفاهیم آنها رابطه ی شباهت است.یعنی عکس شبیه صاحب عکس است وشکل مار شبیه خود مار است</a:t>
            </a:r>
            <a:r>
              <a:rPr lang="fa-IR" sz="2800" b="1" dirty="0" smtClean="0">
                <a:cs typeface="B Nazanin" pitchFamily="2" charset="-78"/>
              </a:rPr>
              <a:t>.</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928670" y="1928794"/>
            <a:ext cx="5286412" cy="3970318"/>
          </a:xfrm>
          <a:prstGeom prst="rect">
            <a:avLst/>
          </a:prstGeom>
          <a:noFill/>
        </p:spPr>
        <p:txBody>
          <a:bodyPr wrap="square" rtlCol="0">
            <a:spAutoFit/>
          </a:bodyPr>
          <a:lstStyle/>
          <a:p>
            <a:pPr algn="just" rtl="1"/>
            <a:endParaRPr lang="en-US" sz="2800" b="1" dirty="0" smtClean="0">
              <a:solidFill>
                <a:srgbClr val="FF0000"/>
              </a:solidFill>
              <a:cs typeface="B Nazanin" pitchFamily="2" charset="-78"/>
            </a:endParaRPr>
          </a:p>
          <a:p>
            <a:pPr algn="just" rtl="1"/>
            <a:r>
              <a:rPr lang="ar-SA" sz="2800" b="1" dirty="0" smtClean="0">
                <a:solidFill>
                  <a:srgbClr val="FF0000"/>
                </a:solidFill>
                <a:cs typeface="B Nazanin" pitchFamily="2" charset="-78"/>
              </a:rPr>
              <a:t>ب)نشانه </a:t>
            </a:r>
            <a:r>
              <a:rPr lang="fa-IR" sz="2800" b="1" dirty="0" smtClean="0">
                <a:solidFill>
                  <a:srgbClr val="FF0000"/>
                </a:solidFill>
                <a:cs typeface="B Nazanin" pitchFamily="2" charset="-78"/>
              </a:rPr>
              <a:t>طبیعی</a:t>
            </a:r>
          </a:p>
          <a:p>
            <a:pPr algn="just" rtl="1"/>
            <a:r>
              <a:rPr lang="en-US" sz="2800" b="1" dirty="0" smtClean="0">
                <a:cs typeface="B Nazanin" pitchFamily="2" charset="-78"/>
              </a:rPr>
              <a:t/>
            </a:r>
            <a:br>
              <a:rPr lang="en-US" sz="2800" b="1" dirty="0" smtClean="0">
                <a:cs typeface="B Nazanin" pitchFamily="2" charset="-78"/>
              </a:rPr>
            </a:br>
            <a:r>
              <a:rPr lang="ar-SA" sz="2800" b="1" dirty="0" smtClean="0">
                <a:cs typeface="B Nazanin" pitchFamily="2" charset="-78"/>
              </a:rPr>
              <a:t>نشانه طبیعی یا عقلی آن است که میان صورت و مفهوم نشانه رابطه علت و معلولی باشد ودراین صورت می توان گفت که نشانه و مفهوم لازم و ملزوم یکدیگرند.</a:t>
            </a:r>
            <a:r>
              <a:rPr lang="fa-IR" sz="2800" b="1" dirty="0" smtClean="0">
                <a:cs typeface="B Nazanin" pitchFamily="2" charset="-78"/>
              </a:rPr>
              <a:t> </a:t>
            </a:r>
            <a:r>
              <a:rPr lang="ar-SA" sz="2800" b="1" dirty="0" smtClean="0">
                <a:cs typeface="B Nazanin" pitchFamily="2" charset="-78"/>
              </a:rPr>
              <a:t>مانند دود که نشانه ی آتش است و</a:t>
            </a:r>
            <a:r>
              <a:rPr lang="fa-IR" sz="2800" b="1" dirty="0" smtClean="0">
                <a:cs typeface="B Nazanin" pitchFamily="2" charset="-78"/>
              </a:rPr>
              <a:t> </a:t>
            </a:r>
            <a:r>
              <a:rPr lang="ar-SA" sz="2800" b="1" dirty="0" smtClean="0">
                <a:cs typeface="B Nazanin" pitchFamily="2" charset="-78"/>
              </a:rPr>
              <a:t>جای پای که بر رونده دلالت دارد</a:t>
            </a:r>
            <a:r>
              <a:rPr lang="fa-IR" sz="2800" b="1" dirty="0" smtClean="0">
                <a:cs typeface="B Nazanin" pitchFamily="2" charset="-78"/>
              </a:rPr>
              <a:t>.</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714356" y="1357290"/>
            <a:ext cx="5500726" cy="5693866"/>
          </a:xfrm>
          <a:prstGeom prst="rect">
            <a:avLst/>
          </a:prstGeom>
          <a:noFill/>
        </p:spPr>
        <p:txBody>
          <a:bodyPr wrap="square" rtlCol="0">
            <a:spAutoFit/>
          </a:bodyPr>
          <a:lstStyle/>
          <a:p>
            <a:pPr algn="just" rtl="1"/>
            <a:r>
              <a:rPr lang="ar-SA" sz="2800" b="1" spc="-150" dirty="0" smtClean="0">
                <a:solidFill>
                  <a:srgbClr val="FF0000"/>
                </a:solidFill>
                <a:cs typeface="B Nazanin" pitchFamily="2" charset="-78"/>
              </a:rPr>
              <a:t>نشان</a:t>
            </a:r>
            <a:r>
              <a:rPr lang="fa-IR" sz="2800" b="1" spc="-150" dirty="0" smtClean="0">
                <a:solidFill>
                  <a:srgbClr val="FF0000"/>
                </a:solidFill>
                <a:cs typeface="B Nazanin" pitchFamily="2" charset="-78"/>
              </a:rPr>
              <a:t>ه وضعی</a:t>
            </a:r>
          </a:p>
          <a:p>
            <a:pPr algn="just" rtl="1"/>
            <a:r>
              <a:rPr lang="ar-SA" sz="2800" b="1" dirty="0" smtClean="0">
                <a:solidFill>
                  <a:srgbClr val="FF0000"/>
                </a:solidFill>
                <a:cs typeface="B Nazanin" pitchFamily="2" charset="-78"/>
              </a:rPr>
              <a:t> </a:t>
            </a:r>
            <a:r>
              <a:rPr lang="en-US" sz="2800" b="1" dirty="0" smtClean="0">
                <a:cs typeface="B Nazanin" pitchFamily="2" charset="-78"/>
              </a:rPr>
              <a:t/>
            </a:r>
            <a:br>
              <a:rPr lang="en-US" sz="2800" b="1" dirty="0" smtClean="0">
                <a:cs typeface="B Nazanin" pitchFamily="2" charset="-78"/>
              </a:rPr>
            </a:br>
            <a:r>
              <a:rPr lang="ar-SA" sz="2800" b="1" dirty="0" smtClean="0">
                <a:cs typeface="B Nazanin" pitchFamily="2" charset="-78"/>
              </a:rPr>
              <a:t>نشانه ای که میان صورت و مفهوم آن همانند نشانه ی طبیعی رابطه همجواری وپیوستگی هست،ولی این رابطه نه طبیعی و</a:t>
            </a:r>
            <a:r>
              <a:rPr lang="fa-IR" sz="2800" b="1" dirty="0" smtClean="0">
                <a:cs typeface="B Nazanin" pitchFamily="2" charset="-78"/>
              </a:rPr>
              <a:t> </a:t>
            </a:r>
            <a:r>
              <a:rPr lang="ar-SA" sz="2800" b="1" dirty="0" smtClean="0">
                <a:cs typeface="B Nazanin" pitchFamily="2" charset="-78"/>
              </a:rPr>
              <a:t>ذاتی؛بلکه قرار دادی است و به منظور ایجاد ارتباط و رساندن پیام بوجود آمده است. </a:t>
            </a:r>
            <a:endParaRPr lang="fa-IR" sz="2800" b="1" dirty="0" smtClean="0">
              <a:cs typeface="B Nazanin" pitchFamily="2" charset="-78"/>
            </a:endParaRPr>
          </a:p>
          <a:p>
            <a:pPr algn="r" rtl="1"/>
            <a:r>
              <a:rPr lang="ar-SA" sz="2800" b="1" dirty="0" smtClean="0">
                <a:cs typeface="B Nazanin" pitchFamily="2" charset="-78"/>
              </a:rPr>
              <a:t>مثل :پرچم سفید در جنگ که نشانه ی تسلیم و آشتی خواهی است.البته پیام آشتی خواهی از پرچم سفید بر نمی آید بلکه دریافت این مفهوم از این علامت بنابر عرف و</a:t>
            </a:r>
            <a:r>
              <a:rPr lang="fa-IR" sz="2800" b="1" dirty="0" smtClean="0">
                <a:cs typeface="B Nazanin" pitchFamily="2" charset="-78"/>
              </a:rPr>
              <a:t> </a:t>
            </a:r>
            <a:r>
              <a:rPr lang="ar-SA" sz="2800" b="1" dirty="0" smtClean="0">
                <a:cs typeface="B Nazanin" pitchFamily="2" charset="-78"/>
              </a:rPr>
              <a:t>عادت  است که خود ناظر بر یک توافق قبلی می باشد</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1071546" y="1643042"/>
            <a:ext cx="4714908" cy="6124754"/>
          </a:xfrm>
          <a:prstGeom prst="rect">
            <a:avLst/>
          </a:prstGeom>
          <a:noFill/>
        </p:spPr>
        <p:txBody>
          <a:bodyPr wrap="square" rtlCol="0">
            <a:spAutoFit/>
          </a:bodyPr>
          <a:lstStyle/>
          <a:p>
            <a:pPr algn="just" rtl="1"/>
            <a:endParaRPr lang="fa-IR" sz="2800" b="1" dirty="0" smtClean="0">
              <a:cs typeface="B Nazanin" pitchFamily="2" charset="-78"/>
            </a:endParaRPr>
          </a:p>
          <a:p>
            <a:pPr algn="just" rtl="1"/>
            <a:r>
              <a:rPr lang="ar-SA" sz="2800" b="1" dirty="0" smtClean="0">
                <a:cs typeface="B Nazanin" pitchFamily="2" charset="-78"/>
              </a:rPr>
              <a:t>دلالت نشانه های تصویری و طبیعی تقریبا در همه جوامع انسانی یکسان است،ولی دلالت نشانه های وضعی که «نشانه های زبانی »در زمره ی آنها هستند در هر جامعه ی زبانی متفاوت است و</a:t>
            </a:r>
            <a:r>
              <a:rPr lang="fa-IR" sz="2800" b="1" dirty="0" smtClean="0">
                <a:cs typeface="B Nazanin" pitchFamily="2" charset="-78"/>
              </a:rPr>
              <a:t> </a:t>
            </a:r>
            <a:r>
              <a:rPr lang="ar-SA" sz="2800" b="1" dirty="0" smtClean="0">
                <a:cs typeface="B Nazanin" pitchFamily="2" charset="-78"/>
              </a:rPr>
              <a:t>نیاز به آموزش و فراگیری دارد.به همین دلیل است که جانوری که از آن در میان جامعه فارسی زبان با نشانه  «اسب»یاد می شود در </a:t>
            </a:r>
            <a:endParaRPr lang="fa-IR" sz="2800" b="1" dirty="0" smtClean="0">
              <a:cs typeface="B Nazanin" pitchFamily="2" charset="-78"/>
            </a:endParaRPr>
          </a:p>
          <a:p>
            <a:pPr algn="just" rtl="1"/>
            <a:r>
              <a:rPr lang="ar-SA" sz="2800" b="1" dirty="0" smtClean="0">
                <a:cs typeface="B Nazanin" pitchFamily="2" charset="-78"/>
              </a:rPr>
              <a:t>جوامع</a:t>
            </a:r>
            <a:r>
              <a:rPr lang="fa-IR" sz="2800" b="1" dirty="0" smtClean="0">
                <a:cs typeface="B Nazanin" pitchFamily="2" charset="-78"/>
              </a:rPr>
              <a:t> </a:t>
            </a:r>
            <a:r>
              <a:rPr lang="ar-SA" sz="2800" b="1" dirty="0" smtClean="0">
                <a:cs typeface="B Nazanin" pitchFamily="2" charset="-78"/>
              </a:rPr>
              <a:t>عربی ،فرانسوی،انگلیسی ،آلمانی وایتالیایی زبان به ترتیب فَرَس،</a:t>
            </a:r>
            <a:r>
              <a:rPr lang="en-US" sz="2800" b="1" dirty="0" smtClean="0">
                <a:cs typeface="B Nazanin" pitchFamily="2" charset="-78"/>
              </a:rPr>
              <a:t>cheval</a:t>
            </a:r>
            <a:r>
              <a:rPr lang="ar-SA" sz="2800" b="1" dirty="0" smtClean="0">
                <a:cs typeface="B Nazanin" pitchFamily="2" charset="-78"/>
              </a:rPr>
              <a:t>،</a:t>
            </a:r>
            <a:r>
              <a:rPr lang="en-US" sz="2800" b="1" dirty="0" smtClean="0">
                <a:cs typeface="B Nazanin" pitchFamily="2" charset="-78"/>
              </a:rPr>
              <a:t>hors</a:t>
            </a:r>
            <a:r>
              <a:rPr lang="ar-SA" sz="2800" b="1" dirty="0" smtClean="0">
                <a:cs typeface="B Nazanin" pitchFamily="2" charset="-78"/>
              </a:rPr>
              <a:t>،</a:t>
            </a:r>
            <a:r>
              <a:rPr lang="en-US" sz="2800" b="1" dirty="0" err="1" smtClean="0">
                <a:cs typeface="B Nazanin" pitchFamily="2" charset="-78"/>
              </a:rPr>
              <a:t>pferd</a:t>
            </a:r>
            <a:r>
              <a:rPr lang="ar-SA" sz="2800" b="1" dirty="0" smtClean="0">
                <a:cs typeface="B Nazanin" pitchFamily="2" charset="-78"/>
              </a:rPr>
              <a:t>و</a:t>
            </a:r>
            <a:r>
              <a:rPr lang="en-US" sz="2800" b="1" dirty="0" err="1" smtClean="0">
                <a:cs typeface="B Nazanin" pitchFamily="2" charset="-78"/>
              </a:rPr>
              <a:t>cavalo</a:t>
            </a:r>
            <a:r>
              <a:rPr lang="fa-IR" sz="2800" b="1" dirty="0" smtClean="0">
                <a:cs typeface="B Nazanin" pitchFamily="2" charset="-78"/>
              </a:rPr>
              <a:t> نامیده می شود.</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1428736" y="2714612"/>
            <a:ext cx="4357718" cy="2677656"/>
          </a:xfrm>
          <a:prstGeom prst="rect">
            <a:avLst/>
          </a:prstGeom>
          <a:noFill/>
        </p:spPr>
        <p:txBody>
          <a:bodyPr wrap="square" rtlCol="0">
            <a:spAutoFit/>
          </a:bodyPr>
          <a:lstStyle/>
          <a:p>
            <a:pPr algn="just" rtl="1">
              <a:buFont typeface="Wingdings" pitchFamily="2" charset="2"/>
              <a:buChar char="ü"/>
            </a:pPr>
            <a:r>
              <a:rPr lang="ar-SA" sz="2800" b="1" dirty="0" smtClean="0">
                <a:cs typeface="B Nazanin" pitchFamily="2" charset="-78"/>
              </a:rPr>
              <a:t>بنابراین می توان گفت هر زبان،</a:t>
            </a:r>
            <a:r>
              <a:rPr lang="fa-IR" sz="2800" b="1" dirty="0" smtClean="0">
                <a:cs typeface="B Nazanin" pitchFamily="2" charset="-78"/>
              </a:rPr>
              <a:t> </a:t>
            </a:r>
            <a:r>
              <a:rPr lang="ar-SA" sz="2800" b="1" dirty="0" smtClean="0">
                <a:solidFill>
                  <a:srgbClr val="C00000"/>
                </a:solidFill>
                <a:cs typeface="B Nazanin" pitchFamily="2" charset="-78"/>
              </a:rPr>
              <a:t>نظامی از نشانه های قراردادی </a:t>
            </a:r>
            <a:r>
              <a:rPr lang="ar-SA" sz="2800" b="1" dirty="0" smtClean="0">
                <a:cs typeface="B Nazanin" pitchFamily="2" charset="-78"/>
              </a:rPr>
              <a:t>است که اعضای هر جامعه زبانی با استفاده از آن نظام با یکدیگر ارتباط شفاهی یا نوشتاری برقرار می کنند</a:t>
            </a:r>
            <a:r>
              <a:rPr lang="fa-IR" sz="2800" b="1" dirty="0" smtClean="0">
                <a:cs typeface="B Nazanin" pitchFamily="2" charset="-78"/>
              </a:rPr>
              <a:t>.</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571480" y="642910"/>
            <a:ext cx="5786478" cy="8094524"/>
          </a:xfrm>
          <a:prstGeom prst="rect">
            <a:avLst/>
          </a:prstGeom>
          <a:noFill/>
        </p:spPr>
        <p:txBody>
          <a:bodyPr wrap="square" rtlCol="0">
            <a:spAutoFit/>
          </a:bodyPr>
          <a:lstStyle/>
          <a:p>
            <a:pPr algn="just" rtl="1">
              <a:buFont typeface="Wingdings" pitchFamily="2" charset="2"/>
              <a:buChar char="ü"/>
            </a:pPr>
            <a:endParaRPr lang="fa-IR" sz="2000" b="1" dirty="0" smtClean="0">
              <a:cs typeface="B Nazanin" pitchFamily="2" charset="-78"/>
            </a:endParaRPr>
          </a:p>
          <a:p>
            <a:pPr algn="just" rtl="1">
              <a:buFont typeface="Wingdings" pitchFamily="2" charset="2"/>
              <a:buChar char="ü"/>
            </a:pPr>
            <a:endParaRPr lang="fa-IR" sz="2000" b="1" dirty="0" smtClean="0">
              <a:cs typeface="B Nazanin" pitchFamily="2" charset="-78"/>
            </a:endParaRPr>
          </a:p>
          <a:p>
            <a:pPr algn="just" rtl="1">
              <a:buFont typeface="Wingdings" pitchFamily="2" charset="2"/>
              <a:buChar char="ü"/>
            </a:pPr>
            <a:r>
              <a:rPr lang="fa-IR" sz="2000" b="1" dirty="0" smtClean="0">
                <a:cs typeface="B Nazanin" pitchFamily="2" charset="-78"/>
              </a:rPr>
              <a:t>یکی از ویژگی های اصلی ومهم زبان های بشری «</a:t>
            </a:r>
            <a:r>
              <a:rPr lang="fa-IR" sz="2000" b="1" dirty="0" smtClean="0">
                <a:solidFill>
                  <a:srgbClr val="FF0000"/>
                </a:solidFill>
                <a:cs typeface="B Nazanin" pitchFamily="2" charset="-78"/>
              </a:rPr>
              <a:t>قراردادی بودن »</a:t>
            </a:r>
            <a:r>
              <a:rPr lang="fa-IR" sz="2000" b="1" dirty="0" smtClean="0">
                <a:cs typeface="B Nazanin" pitchFamily="2" charset="-78"/>
              </a:rPr>
              <a:t>آنهاست؛بدین معنی که بین صورت و معنای عناصر زبانی رابطه </a:t>
            </a:r>
            <a:r>
              <a:rPr lang="fa-IR" sz="2000" b="1" dirty="0" smtClean="0">
                <a:solidFill>
                  <a:srgbClr val="7030A0"/>
                </a:solidFill>
                <a:cs typeface="B Nazanin" pitchFamily="2" charset="-78"/>
              </a:rPr>
              <a:t>ذاتی</a:t>
            </a:r>
            <a:r>
              <a:rPr lang="fa-IR" sz="2000" b="1" dirty="0" smtClean="0">
                <a:cs typeface="B Nazanin" pitchFamily="2" charset="-78"/>
              </a:rPr>
              <a:t> وجود ندارد،بلکه رابطه بین عناصر زبانی و معانی آنها </a:t>
            </a:r>
          </a:p>
          <a:p>
            <a:pPr algn="r" rtl="1"/>
            <a:r>
              <a:rPr lang="fa-IR" sz="2000" b="1" dirty="0" smtClean="0">
                <a:cs typeface="B Nazanin" pitchFamily="2" charset="-78"/>
              </a:rPr>
              <a:t>رابطه ای </a:t>
            </a:r>
            <a:r>
              <a:rPr lang="fa-IR" sz="2000" b="1" dirty="0" smtClean="0">
                <a:solidFill>
                  <a:srgbClr val="7030A0"/>
                </a:solidFill>
                <a:cs typeface="B Nazanin" pitchFamily="2" charset="-78"/>
              </a:rPr>
              <a:t>قراردادی</a:t>
            </a:r>
            <a:r>
              <a:rPr lang="fa-IR" sz="2000" b="1" dirty="0" smtClean="0">
                <a:cs typeface="B Nazanin" pitchFamily="2" charset="-78"/>
              </a:rPr>
              <a:t> است.</a:t>
            </a:r>
            <a:br>
              <a:rPr lang="fa-IR" sz="2000" b="1" dirty="0" smtClean="0">
                <a:cs typeface="B Nazanin" pitchFamily="2" charset="-78"/>
              </a:rPr>
            </a:br>
            <a:r>
              <a:rPr lang="fa-IR" sz="2000" b="1" dirty="0" smtClean="0">
                <a:cs typeface="B Nazanin" pitchFamily="2" charset="-78"/>
              </a:rPr>
              <a:t>اغلب بین علامت واقعی و پیامی که حیوان می خواهد منتقل کند ارتباط استواری وجود دارد.حیوانی که قصد دارد دشمن را بر حذر داردممکن است حالت حمله به خود بگیرد.مثلا :گربه پشت خود را خم می کند،صدای فیف سر می دهد وخودرا آماده پنجه زدن وانمود می سازد.در زبان فارسی خلاف آن مصداق دارد.در اکثر موارد،هیچ  نوع ارتباطی بین علامت وپیام یافت نمی شود.علائمی که به کاربرده می شوند قرار دادی هستند.برای نمونه هیچ ارتباطی بین واژه فیل وحیوانی که نمود آن قرار می گیرد وجود ندارد.واژه های </a:t>
            </a:r>
            <a:r>
              <a:rPr lang="fa-IR" sz="2000" b="1" dirty="0" smtClean="0">
                <a:solidFill>
                  <a:srgbClr val="FF0000"/>
                </a:solidFill>
                <a:cs typeface="B Nazanin" pitchFamily="2" charset="-78"/>
              </a:rPr>
              <a:t>«نام آوایی»</a:t>
            </a:r>
            <a:r>
              <a:rPr lang="fa-IR" sz="2000" b="1" dirty="0" smtClean="0">
                <a:cs typeface="B Nazanin" pitchFamily="2" charset="-78"/>
              </a:rPr>
              <a:t>نظیر:</a:t>
            </a:r>
            <a:r>
              <a:rPr lang="en-US" sz="2000" b="1" dirty="0" err="1" smtClean="0">
                <a:cs typeface="B Nazanin" pitchFamily="2" charset="-78"/>
              </a:rPr>
              <a:t>bang،quack</a:t>
            </a:r>
            <a:r>
              <a:rPr lang="en-US" sz="2000" b="1" dirty="0" smtClean="0">
                <a:cs typeface="B Nazanin" pitchFamily="2" charset="-78"/>
              </a:rPr>
              <a:t>-quack</a:t>
            </a:r>
            <a:r>
              <a:rPr lang="fa-IR" sz="2000" b="1" dirty="0" smtClean="0">
                <a:cs typeface="B Nazanin" pitchFamily="2" charset="-78"/>
              </a:rPr>
              <a:t>استثنایی هستند–اما در مقایسه با شمار کلی واژه ها نسبتا ناچیزند.</a:t>
            </a:r>
            <a:br>
              <a:rPr lang="fa-IR" sz="2000" b="1" dirty="0" smtClean="0">
                <a:cs typeface="B Nazanin" pitchFamily="2" charset="-78"/>
              </a:rPr>
            </a:br>
            <a:r>
              <a:rPr lang="fa-IR" sz="2000" b="1" dirty="0" smtClean="0">
                <a:cs typeface="B Nazanin" pitchFamily="2" charset="-78"/>
              </a:rPr>
              <a:t>با قرار دادی بودن صورت ومعنا همواره امکان افزایش واژه های جدید وجود دارد و زبان می تواند همگام بانیاز های متغیر اجتماع متحول شود.در هر جامعه زبانی اهل آن جامعه به صورت اختیاری و هماهنگ با یکدیگر بر سر دلالت نشانه های زبانی در مصادیق برون زبانی توافق نانوشته دارندبدین لحاظ است که می توانند براحتی باهم ارتباط برقرار کنند؛اما اکثر این مصادیق در جوامع زبانی دیگر،دارای نشانه های زبانی دیگری است که آن جوامع نیز به صورت قرار دادی و اختیاری به انتخاب و استفاده از آنها دست یازیده اند.</a:t>
            </a:r>
            <a:endParaRPr lang="en-US" sz="2000" b="1" dirty="0">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357166" y="1214414"/>
            <a:ext cx="6215106" cy="7478970"/>
          </a:xfrm>
          <a:prstGeom prst="rect">
            <a:avLst/>
          </a:prstGeom>
          <a:noFill/>
        </p:spPr>
        <p:txBody>
          <a:bodyPr wrap="square" rtlCol="0">
            <a:spAutoFit/>
          </a:bodyPr>
          <a:lstStyle/>
          <a:p>
            <a:pPr lvl="1" algn="r" rtl="1"/>
            <a:r>
              <a:rPr lang="fa-IR" sz="2400" b="1" dirty="0" smtClean="0">
                <a:solidFill>
                  <a:srgbClr val="FF0000"/>
                </a:solidFill>
                <a:cs typeface="B Nazanin" pitchFamily="2" charset="-78"/>
              </a:rPr>
              <a:t>روابط همنشینی وجانشینی</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روابط انسانی لزوما برخط مستقیم (زمان یا مکان )جریان دارد.بین عناصر مختلف یک جمله در سطوح مختلف آوایی،صرفی و نحوی رابطه ای با عنوان «رابطه همنشینی»وجوددارد.</a:t>
            </a:r>
            <a:br>
              <a:rPr lang="fa-IR" sz="2400" b="1" dirty="0" smtClean="0">
                <a:cs typeface="B Nazanin" pitchFamily="2" charset="-78"/>
              </a:rPr>
            </a:br>
            <a:r>
              <a:rPr lang="fa-IR" sz="2400" b="1" dirty="0" smtClean="0">
                <a:cs typeface="B Nazanin" pitchFamily="2" charset="-78"/>
              </a:rPr>
              <a:t>علاوه بر رابطه همنشینی که اساس آن راروابط عناصر حاضر در پیام تشکیل می هند رابطه ی دیگری نیز بین عناصرزبانی اعم از عناصر حاضردر پیام وعناصر غایب در پیام وجود دارد که از آن با عنوان «رابطه ی جانشینی»یاد می شود.در همه ی زبان ها از جمله در زبان فارسی عناصر مختلفی در سطوح گوناگون آوایی،صرفی ونحوی وجود دارند که می توانند جانشین یکدیگرشوند.</a:t>
            </a:r>
            <a:br>
              <a:rPr lang="fa-IR" sz="2400" b="1" dirty="0" smtClean="0">
                <a:cs typeface="B Nazanin" pitchFamily="2" charset="-78"/>
              </a:rPr>
            </a:br>
            <a:r>
              <a:rPr lang="fa-IR" sz="2400" b="1" dirty="0" smtClean="0">
                <a:cs typeface="B Nazanin" pitchFamily="2" charset="-78"/>
              </a:rPr>
              <a:t>به سخنی دیگر برای ساختن و پرداختن یک جمله دو عمل صورت می گیرد:یکی عمل گزینش یعنی انتخاب یکی از اجزای یک مقوله ی مشخص دستوری ودیگرقرار دادن با قاعده ی این اجزای منتخب وبرگزیده در کنار هم دیگر برروی زنجیر گفتار.بنابراین میگوییم زبان بر روی دو محور عمل می کند:«محور همنشینی»و«محور جانشینی».</a:t>
            </a:r>
            <a:endParaRPr lang="en-US" sz="2400" b="1" dirty="0">
              <a:cs typeface="B Nazanin"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714356" y="285720"/>
            <a:ext cx="5429288" cy="8586966"/>
          </a:xfrm>
          <a:prstGeom prst="rect">
            <a:avLst/>
          </a:prstGeom>
          <a:noFill/>
        </p:spPr>
        <p:txBody>
          <a:bodyPr wrap="square" rtlCol="0">
            <a:spAutoFit/>
          </a:bodyPr>
          <a:lstStyle/>
          <a:p>
            <a:pPr algn="r" rtl="1"/>
            <a:r>
              <a:rPr lang="fa-IR" sz="2400" b="1" dirty="0" smtClean="0">
                <a:solidFill>
                  <a:srgbClr val="7030A0"/>
                </a:solidFill>
                <a:cs typeface="B Nazanin" pitchFamily="2" charset="-78"/>
              </a:rPr>
              <a:t>الف)</a:t>
            </a:r>
            <a:r>
              <a:rPr lang="fa-IR" sz="2400" b="1" dirty="0" smtClean="0">
                <a:solidFill>
                  <a:srgbClr val="C00000"/>
                </a:solidFill>
                <a:cs typeface="B Nazanin" pitchFamily="2" charset="-78"/>
              </a:rPr>
              <a:t>محورهم نشینی </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برای بیان یک جمله،کلمات پشت سر هم گویی بر روی یک خط قرار میگیرد.این خط که مفهوم اصطلاح</a:t>
            </a:r>
            <a:r>
              <a:rPr lang="fa-IR" sz="2400" b="1" dirty="0" smtClean="0">
                <a:solidFill>
                  <a:srgbClr val="C00000"/>
                </a:solidFill>
                <a:cs typeface="B Nazanin" pitchFamily="2" charset="-78"/>
              </a:rPr>
              <a:t> «زنجیر گفتار»</a:t>
            </a:r>
            <a:r>
              <a:rPr lang="fa-IR" sz="2400" b="1" dirty="0" smtClean="0">
                <a:cs typeface="B Nazanin" pitchFamily="2" charset="-78"/>
              </a:rPr>
              <a:t>یا</a:t>
            </a:r>
            <a:r>
              <a:rPr lang="fa-IR" sz="2400" b="1" dirty="0" smtClean="0">
                <a:solidFill>
                  <a:srgbClr val="C00000"/>
                </a:solidFill>
                <a:cs typeface="B Nazanin" pitchFamily="2" charset="-78"/>
              </a:rPr>
              <a:t>«رشته ی سخن»</a:t>
            </a:r>
            <a:r>
              <a:rPr lang="fa-IR" sz="2400" b="1" dirty="0" smtClean="0">
                <a:cs typeface="B Nazanin" pitchFamily="2" charset="-78"/>
              </a:rPr>
              <a:t>را به خوبی روشن می سازد،محورهمنشینی نامیده می شود.رابطه ی کلماتی که بر روی این محور قرار می گیرند و مکمل یکدیگرند رابطه ی همنشینی است و اصطلاحا آن را رابطه ی«</a:t>
            </a:r>
            <a:r>
              <a:rPr lang="fa-IR" sz="2400" b="1" dirty="0" smtClean="0">
                <a:solidFill>
                  <a:srgbClr val="C00000"/>
                </a:solidFill>
                <a:cs typeface="B Nazanin" pitchFamily="2" charset="-78"/>
              </a:rPr>
              <a:t>همبرنهادی»</a:t>
            </a:r>
            <a:r>
              <a:rPr lang="fa-IR" sz="2400" b="1" dirty="0" smtClean="0">
                <a:cs typeface="B Nazanin" pitchFamily="2" charset="-78"/>
              </a:rPr>
              <a:t>یا </a:t>
            </a:r>
            <a:r>
              <a:rPr lang="fa-IR" sz="2400" b="1" dirty="0" smtClean="0">
                <a:solidFill>
                  <a:srgbClr val="C00000"/>
                </a:solidFill>
                <a:cs typeface="B Nazanin" pitchFamily="2" charset="-78"/>
              </a:rPr>
              <a:t>«تباینی» </a:t>
            </a:r>
            <a:r>
              <a:rPr lang="fa-IR" sz="2400" b="1" dirty="0" smtClean="0">
                <a:cs typeface="B Nazanin" pitchFamily="2" charset="-78"/>
              </a:rPr>
              <a:t>نیز می نامند.(سوسور معتقد است که رابطه ی همنشینی نشان می دهد که عناصری که روی زنجیر گفتار کنار هم قرار می گیرند با یکدیگر چه رابطه ای دارند.)</a:t>
            </a:r>
            <a:br>
              <a:rPr lang="fa-IR" sz="2400" b="1" dirty="0" smtClean="0">
                <a:cs typeface="B Nazanin" pitchFamily="2" charset="-78"/>
              </a:rPr>
            </a:br>
            <a:r>
              <a:rPr lang="fa-IR" sz="2400" b="1" dirty="0" smtClean="0">
                <a:cs typeface="B Nazanin" pitchFamily="2" charset="-78"/>
              </a:rPr>
              <a:t>در جمله ی «من یک کتاب جالب خریدم »واژه های: من،یک،کتاب،جالب،خرید،مَ با یکدیگر رابطه ی همنشینی یا تباینی دارند.لذا می گوییم رابطه ی همنشینی براساس روابط اجزای حاضردر پیام است.از آنجا که برای ساختن یک عبارت،رابطه ی همنشینی یعنی چگونگی قرار گرفتن تکواژها در کنار یکدیگربر روی زنجیر گفتار باید مطابق روشها وقوانین خاصی که قواعد نحوی زبان نام دارد صورت بگیرد تا آن عبارت دارای معنی ومفهومی روشن باشد،رابطه ی همنشینی را«</a:t>
            </a:r>
            <a:r>
              <a:rPr lang="fa-IR" sz="2400" b="1" dirty="0" smtClean="0">
                <a:solidFill>
                  <a:srgbClr val="C00000"/>
                </a:solidFill>
                <a:cs typeface="B Nazanin" pitchFamily="2" charset="-78"/>
              </a:rPr>
              <a:t>رابطه ی نحوی»</a:t>
            </a:r>
            <a:r>
              <a:rPr lang="fa-IR" sz="2400" b="1" dirty="0" smtClean="0">
                <a:cs typeface="B Nazanin" pitchFamily="2" charset="-78"/>
              </a:rPr>
              <a:t>نیز</a:t>
            </a:r>
            <a:r>
              <a:rPr lang="fa-IR" sz="2400" b="1" dirty="0" smtClean="0">
                <a:solidFill>
                  <a:srgbClr val="C00000"/>
                </a:solidFill>
                <a:cs typeface="B Nazanin" pitchFamily="2" charset="-78"/>
              </a:rPr>
              <a:t> </a:t>
            </a:r>
            <a:r>
              <a:rPr lang="fa-IR" sz="2400" b="1" dirty="0" smtClean="0">
                <a:cs typeface="B Nazanin" pitchFamily="2" charset="-78"/>
              </a:rPr>
              <a:t>می گویند.  </a:t>
            </a:r>
            <a:endParaRPr lang="en-US" sz="2400" b="1" dirty="0">
              <a:cs typeface="B Nazanin"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1071538"/>
            <a:ext cx="5929354" cy="6740307"/>
          </a:xfrm>
          <a:prstGeom prst="rect">
            <a:avLst/>
          </a:prstGeom>
        </p:spPr>
        <p:txBody>
          <a:bodyPr wrap="square">
            <a:spAutoFit/>
          </a:bodyPr>
          <a:lstStyle/>
          <a:p>
            <a:pPr algn="r" rtl="1"/>
            <a:r>
              <a:rPr lang="fa-IR" sz="2400" b="1" dirty="0" smtClean="0">
                <a:solidFill>
                  <a:srgbClr val="C00000"/>
                </a:solidFill>
                <a:cs typeface="B Nazanin" pitchFamily="2" charset="-78"/>
              </a:rPr>
              <a:t>ب)محورجانشینی </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می دانیم که هر پیام از چندین واژه درست شده است که هر یک از این واژه ها از یک قوله ی دستوری خاص هستند وعلاوه بر روابطی که با یکدیگر دارند با اجزای دیگرمقوله ی دستوری خود که فعلا در پیام نیستند نیز ارتباط دارند.</a:t>
            </a:r>
            <a:r>
              <a:rPr lang="fa-IR" sz="2400" b="1" dirty="0" smtClean="0">
                <a:solidFill>
                  <a:srgbClr val="7030A0"/>
                </a:solidFill>
                <a:cs typeface="B Nazanin" pitchFamily="2" charset="-78"/>
              </a:rPr>
              <a:t>رابطه ی اجزای حاضردر یک پیام با اجزای دیگر غایب از پیام را </a:t>
            </a:r>
            <a:r>
              <a:rPr lang="fa-IR" sz="2400" b="1" dirty="0" smtClean="0">
                <a:solidFill>
                  <a:srgbClr val="C00000"/>
                </a:solidFill>
                <a:cs typeface="B Nazanin" pitchFamily="2" charset="-78"/>
              </a:rPr>
              <a:t>رابطه ی جانشینی </a:t>
            </a:r>
            <a:r>
              <a:rPr lang="fa-IR" sz="2400" b="1" dirty="0" smtClean="0">
                <a:solidFill>
                  <a:srgbClr val="7030A0"/>
                </a:solidFill>
                <a:cs typeface="B Nazanin" pitchFamily="2" charset="-78"/>
              </a:rPr>
              <a:t>می گویند</a:t>
            </a:r>
            <a:r>
              <a:rPr lang="en-US" sz="2400" b="1" dirty="0" smtClean="0">
                <a:solidFill>
                  <a:srgbClr val="7030A0"/>
                </a:solidFill>
                <a:cs typeface="B Nazanin" pitchFamily="2" charset="-78"/>
              </a:rPr>
              <a:t>. </a:t>
            </a:r>
            <a:r>
              <a:rPr lang="fa-IR" sz="2400" b="1" dirty="0" smtClean="0">
                <a:cs typeface="B Nazanin" pitchFamily="2" charset="-78"/>
              </a:rPr>
              <a:t>زیرا گوینده از بین اجزای یک مقوله ی دستوری یکی از آنها را برگزیده بر روی محور همنشینی می نشاند همچنین می توان در جای مخصوصی که بر روی محور همنشینی برای یک واژه از یک مقوله ی دستوری خاص معین شده،هر یک از اجزای آن مقوله را نشاند.رابطه ی جانشینی را اصطلاحا </a:t>
            </a:r>
            <a:r>
              <a:rPr lang="fa-IR" sz="2400" b="1" dirty="0" smtClean="0">
                <a:solidFill>
                  <a:srgbClr val="C00000"/>
                </a:solidFill>
                <a:cs typeface="B Nazanin" pitchFamily="2" charset="-78"/>
              </a:rPr>
              <a:t>«برابر نهادی »</a:t>
            </a:r>
            <a:r>
              <a:rPr lang="fa-IR" sz="2400" b="1" dirty="0" smtClean="0">
                <a:cs typeface="B Nazanin" pitchFamily="2" charset="-78"/>
              </a:rPr>
              <a:t>یا </a:t>
            </a:r>
            <a:r>
              <a:rPr lang="fa-IR" sz="2400" b="1" dirty="0" smtClean="0">
                <a:solidFill>
                  <a:srgbClr val="C00000"/>
                </a:solidFill>
                <a:cs typeface="B Nazanin" pitchFamily="2" charset="-78"/>
              </a:rPr>
              <a:t>«تقابل»</a:t>
            </a:r>
            <a:r>
              <a:rPr lang="fa-IR" sz="2400" b="1" dirty="0" smtClean="0">
                <a:cs typeface="B Nazanin" pitchFamily="2" charset="-78"/>
              </a:rPr>
              <a:t>نیز می گویند.</a:t>
            </a:r>
            <a:br>
              <a:rPr lang="fa-IR" sz="2400" b="1" dirty="0" smtClean="0">
                <a:cs typeface="B Nazanin" pitchFamily="2" charset="-78"/>
              </a:rPr>
            </a:br>
            <a:r>
              <a:rPr lang="fa-IR" sz="2400" b="1" dirty="0" smtClean="0">
                <a:cs typeface="B Nazanin" pitchFamily="2" charset="-78"/>
              </a:rPr>
              <a:t>سوسور براین باور است که رابطه ی جانشینی نشان می دهد که عنصری که بالفعل در یک نقطه از زنجیر گفتارظاهر شده با عناصر بالقوه ای که می توانستند در آن جایگاه قرار گیرند چه رابطه ای دارد.</a:t>
            </a:r>
            <a:endParaRPr lang="en-US" sz="2400" b="1" dirty="0">
              <a:cs typeface="B Nazanin"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pic>
        <p:nvPicPr>
          <p:cNvPr id="1026" name="Picture 2" descr="C:\Users\mng7\Desktop\پاور\پاور 2.jpg"/>
          <p:cNvPicPr>
            <a:picLocks noChangeAspect="1" noChangeArrowheads="1"/>
          </p:cNvPicPr>
          <p:nvPr/>
        </p:nvPicPr>
        <p:blipFill>
          <a:blip r:embed="rId3" cstate="print"/>
          <a:srcRect/>
          <a:stretch>
            <a:fillRect/>
          </a:stretch>
        </p:blipFill>
        <p:spPr bwMode="auto">
          <a:xfrm>
            <a:off x="-8843" y="0"/>
            <a:ext cx="6866843" cy="9144000"/>
          </a:xfrm>
          <a:prstGeom prst="rect">
            <a:avLst/>
          </a:prstGeom>
          <a:noFill/>
        </p:spPr>
      </p:pic>
      <p:sp>
        <p:nvSpPr>
          <p:cNvPr id="2" name="Rectangle 1"/>
          <p:cNvSpPr/>
          <p:nvPr/>
        </p:nvSpPr>
        <p:spPr>
          <a:xfrm>
            <a:off x="714356" y="857224"/>
            <a:ext cx="5500726" cy="5324535"/>
          </a:xfrm>
          <a:prstGeom prst="rect">
            <a:avLst/>
          </a:prstGeom>
        </p:spPr>
        <p:txBody>
          <a:bodyPr wrap="square">
            <a:spAutoFit/>
          </a:bodyPr>
          <a:lstStyle/>
          <a:p>
            <a:pPr algn="just" rtl="1"/>
            <a:r>
              <a:rPr lang="fa-IR" sz="2000" b="1" dirty="0" smtClean="0">
                <a:solidFill>
                  <a:srgbClr val="C00000"/>
                </a:solidFill>
                <a:cs typeface="B Nazanin" pitchFamily="2" charset="-78"/>
              </a:rPr>
              <a:t>طرح مندی زبان</a:t>
            </a:r>
            <a:endParaRPr lang="en-US" sz="2000" b="1" dirty="0" smtClean="0">
              <a:solidFill>
                <a:srgbClr val="C00000"/>
              </a:solidFill>
              <a:cs typeface="B Nazanin" pitchFamily="2" charset="-78"/>
            </a:endParaRPr>
          </a:p>
          <a:p>
            <a:pPr algn="just"/>
            <a:r>
              <a:rPr lang="fa-IR" sz="2000" b="1" dirty="0" smtClean="0">
                <a:solidFill>
                  <a:srgbClr val="C00000"/>
                </a:solidFill>
                <a:cs typeface="B Nazanin" pitchFamily="2" charset="-78"/>
              </a:rPr>
              <a:t> </a:t>
            </a:r>
            <a:r>
              <a:rPr lang="en-US" sz="2000" b="1" dirty="0" smtClean="0">
                <a:solidFill>
                  <a:srgbClr val="C00000"/>
                </a:solidFill>
                <a:cs typeface="B Nazanin" pitchFamily="2" charset="-78"/>
              </a:rPr>
              <a:t> </a:t>
            </a:r>
            <a:r>
              <a:rPr lang="fa-IR" sz="2000" b="1" dirty="0" smtClean="0">
                <a:solidFill>
                  <a:srgbClr val="7030A0"/>
                </a:solidFill>
                <a:cs typeface="B Nazanin" pitchFamily="2" charset="-78"/>
              </a:rPr>
              <a:t>زبان</a:t>
            </a:r>
            <a:r>
              <a:rPr lang="fa-IR" sz="2000" b="1" dirty="0" smtClean="0">
                <a:cs typeface="B Nazanin" pitchFamily="2" charset="-78"/>
              </a:rPr>
              <a:t> به عنوان نظام طرح داری تعریف شده است که حاوی علائم قراردادی صوتی می باشد.شاید چشم گیر ترین جنبه ی زبان همین طرح مندی آن باشد.انسان به لحاظ محدودیت های زیست شناختی قادر نیست هزاران ترکیب صوتی گوناگون بطور تصادفی در مغزخود انبارکند. یکی از چیزهایی که مارا قادر می سازدبا این محدودیت روبه رو شویم این است که زبان در ساختهای آوایی،صرفی ونحوی خوداز قواعدبسیار منسجم </a:t>
            </a:r>
            <a:endParaRPr lang="en-US" sz="2000" b="1" dirty="0" smtClean="0">
              <a:cs typeface="B Nazanin" pitchFamily="2" charset="-78"/>
            </a:endParaRPr>
          </a:p>
          <a:p>
            <a:pPr algn="just" rtl="1"/>
            <a:r>
              <a:rPr lang="fa-IR" sz="2000" b="1" dirty="0" smtClean="0">
                <a:cs typeface="B Nazanin" pitchFamily="2" charset="-78"/>
              </a:rPr>
              <a:t>وطرحداری برخوردار است.</a:t>
            </a:r>
            <a:endParaRPr lang="en-US" sz="2000" b="1" dirty="0" smtClean="0">
              <a:cs typeface="B Nazanin" pitchFamily="2" charset="-78"/>
            </a:endParaRPr>
          </a:p>
          <a:p>
            <a:pPr algn="just" rtl="1"/>
            <a:r>
              <a:rPr lang="fa-IR" sz="2000" b="1" dirty="0" smtClean="0">
                <a:cs typeface="B Nazanin" pitchFamily="2" charset="-78"/>
              </a:rPr>
              <a:t>زبان نظامی متشکل از عناصر وقواعد که زیر بنای گفته ها ونوشته های ما را تشکیل می دهد.طبعا با پذیرش نظام مندبودن زبان لزوم رعایت نکاتی مانند گزینش عناصر به صورت هدفمند،درجه بندی محتوا،دقت در تقسیم زمان کافی برای آموزش هر دسته از قواعد زبانی و...در تدوین کتب درسی از یک سو وانتخاب روالهای تدریس مناسب از یک سوی دیگر بر ما واجب می شود.</a:t>
            </a:r>
            <a:endParaRPr lang="en-US" sz="2000" b="1" dirty="0" smtClean="0">
              <a:cs typeface="B Nazanin" pitchFamily="2" charset="-78"/>
            </a:endParaRPr>
          </a:p>
          <a:p>
            <a:pPr algn="just"/>
            <a:endParaRPr lang="en-US" sz="2000" b="1" dirty="0">
              <a:cs typeface="B Nazanin"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itle 1"/>
          <p:cNvSpPr>
            <a:spLocks noGrp="1"/>
          </p:cNvSpPr>
          <p:nvPr>
            <p:ph type="title"/>
          </p:nvPr>
        </p:nvSpPr>
        <p:spPr/>
        <p:txBody>
          <a:bodyPr/>
          <a:lstStyle/>
          <a:p>
            <a:pPr algn="ctr"/>
            <a:r>
              <a:rPr lang="ar-SA"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بِسْمِ اٌلله الرَحمن الر</a:t>
            </a:r>
            <a:r>
              <a:rPr lang="ar-SA"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حیم</a:t>
            </a:r>
            <a:endParaRPr lang="en-US"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lstStyle/>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rtl="1"/>
            <a:r>
              <a:rPr lang="fa-IR"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2  Hamid" pitchFamily="2" charset="-78"/>
              </a:rPr>
              <a:t>  </a:t>
            </a:r>
            <a:r>
              <a:rPr lang="ar-SA" sz="5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2  Hamid" pitchFamily="2" charset="-78"/>
              </a:rPr>
              <a:t>عَلم الْقُرانَ.خَلَقَ الإنْسانَ. </a:t>
            </a:r>
            <a:r>
              <a:rPr lang="fa-IR" sz="5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2  Hamid" pitchFamily="2" charset="-78"/>
              </a:rPr>
              <a:t>             </a:t>
            </a:r>
            <a:r>
              <a:rPr lang="ar-SA" sz="5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2  Hamid" pitchFamily="2" charset="-78"/>
              </a:rPr>
              <a:t>عَلَمَه’ الْبَيَا</a:t>
            </a:r>
            <a:r>
              <a:rPr lang="fa-IR" sz="5400" b="1" cap="all" dirty="0" smtClean="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2  Hamid" pitchFamily="2" charset="-78"/>
              </a:rPr>
              <a:t>ن</a:t>
            </a:r>
            <a:endParaRPr lang="en-US" sz="5400" b="1"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2  Hamid" pitchFamily="2" charset="-78"/>
            </a:endParaRPr>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924848"/>
            <a:ext cx="6143668" cy="6001643"/>
          </a:xfrm>
          <a:prstGeom prst="rect">
            <a:avLst/>
          </a:prstGeom>
        </p:spPr>
        <p:txBody>
          <a:bodyPr wrap="square">
            <a:spAutoFit/>
          </a:bodyPr>
          <a:lstStyle/>
          <a:p>
            <a:pPr algn="r" rtl="1"/>
            <a:r>
              <a:rPr lang="fa-IR" sz="2400" b="1" dirty="0" smtClean="0">
                <a:cs typeface="B Nazanin" pitchFamily="2" charset="-78"/>
              </a:rPr>
              <a:t/>
            </a:r>
            <a:br>
              <a:rPr lang="fa-IR" sz="2400" b="1" dirty="0" smtClean="0">
                <a:cs typeface="B Nazanin" pitchFamily="2" charset="-78"/>
              </a:rPr>
            </a:br>
            <a:r>
              <a:rPr lang="fa-IR" sz="2400" b="1" dirty="0" smtClean="0">
                <a:solidFill>
                  <a:srgbClr val="C00000"/>
                </a:solidFill>
                <a:cs typeface="B Nazanin" pitchFamily="2" charset="-78"/>
              </a:rPr>
              <a:t>6-1عدم وابستگی به زمان و مکان:</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ازویژگیهای دیگرزبانهای انسانی،آزاد بودن از قید زمان و مکان است.نظامهای ارتباطی ویژه جانوران فقط در زمان خاص کارآیی دارند ؛ولی انسانها با استفاده از زبان خود می توانند زمان و مکان را در نوردند و درباره ی گذشته و حال و آینده و همچنین درباره ی مکان حاضر یا دورترین نقاط جهان وحتی درباره ی آنچه وجود خارجی ندارد به گفتگو بپردازد. این ویژگی زبان به استفاده از تجارت گذشتگان ،انتقال تجارب واطلاعات به آیندگان ودر نتیجه به فرهنگ سازی و بقا وتوسعه تمدن بشری انجامیده است.حتی خداوند رحمان نیز به علت همین ویژگی عدم وابستگی به زمان و مکان زبان است که پیام وحی،بخصوص معجزه جاوید پیامبر عظیم الشان اسلام (ص)را برای هدایت همه اعصار وهمه مکانهای جهان در قالب عناصر زبانی فرستاده است. </a:t>
            </a:r>
            <a:endParaRPr lang="en-US" sz="2400" b="1" dirty="0">
              <a:cs typeface="B Nazanin"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285728" y="357158"/>
            <a:ext cx="6300000" cy="8568000"/>
          </a:xfrm>
          <a:prstGeom prst="rect">
            <a:avLst/>
          </a:prstGeom>
        </p:spPr>
        <p:txBody>
          <a:bodyPr wrap="square">
            <a:spAutoFit/>
          </a:bodyPr>
          <a:lstStyle/>
          <a:p>
            <a:pPr algn="r" rtl="1"/>
            <a:r>
              <a:rPr lang="fa-IR" sz="2400" b="1" dirty="0" smtClean="0">
                <a:cs typeface="B Nazanin" pitchFamily="2" charset="-78"/>
              </a:rPr>
              <a:t>خلاقیت زبان </a:t>
            </a:r>
            <a:br>
              <a:rPr lang="fa-IR" sz="2400" b="1" dirty="0" smtClean="0">
                <a:cs typeface="B Nazanin" pitchFamily="2" charset="-78"/>
              </a:rPr>
            </a:br>
            <a:r>
              <a:rPr lang="fa-IR" sz="2400" b="1" dirty="0" smtClean="0">
                <a:cs typeface="B Nazanin" pitchFamily="2" charset="-78"/>
              </a:rPr>
              <a:t>یکی از امتیازات بسیار مهم بشری «ویژگی خلاقیت آن»است. همین خصوصیت ویژه زبان بشری که عبارت از توانایی«تولید»و«درک»تعدادنامحدودی از جملات تازه وبدیع است به نامهای مختلفی ازجمله:«خلاقیت»و«زایایی»یا«تولیدی»خوانده می شود.ویژگی «خلاقیت»به انسان این امکان را می دهد تا به طور طبیعی درباره ی هر چه که بخواهد و در ارتباط با هر مکان وهر زمانی ساعتها جمله پردازی کرده عباراتی رامسلسل وار به گونه ای بدیع ومتناسب با زمینه ی صحبت خود بر زبان بیاورد بدون اینکه برای خود یا شنونده کوچک ترین مشکل زبانی و ارتباطی ایجاد کند.</a:t>
            </a:r>
            <a:br>
              <a:rPr lang="fa-IR" sz="2400" b="1" dirty="0" smtClean="0">
                <a:cs typeface="B Nazanin" pitchFamily="2" charset="-78"/>
              </a:rPr>
            </a:br>
            <a:r>
              <a:rPr lang="fa-IR" sz="2400" b="1" dirty="0" smtClean="0">
                <a:cs typeface="B Nazanin" pitchFamily="2" charset="-78"/>
              </a:rPr>
              <a:t>به عبارت دیگر،خلاقیت زبان بدین معنی است که انسان برای فراگرفتن زبانی ،یک رشته جمله ها وگفتارهایی را در مغز خود انبار نمی کند تا بعدها در فرصتهای مناسب از میان آنها انتخاب کرده بر زبان بیاورد.بلکه تنها با استعدادی که ذاتی وفطری اوست،تعداد مشخصی از قواعد وقوانین  به همراه واژگان آن زبان را می آموزد و همین امر موجب می شود تا اوبتواند درهرموقعیت تازه ودر رویارویی با هرمورد جدیدی مطابق آن آموخته های ذهنی خود عباراتی تازه و مناسب بسازد وبر زبان بیاورد.همچنین می تواند گفتارهای غیردستوری و نادرست را که مطابق الگوهای زبانی او نیستند،حتی اگر هرگز آنها را نشنیده باشد،تشخیص بدهد.</a:t>
            </a:r>
            <a:endParaRPr lang="en-US" sz="2400" b="1" dirty="0">
              <a:cs typeface="B Nazanin"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428596"/>
            <a:ext cx="5929354" cy="8586966"/>
          </a:xfrm>
          <a:prstGeom prst="rect">
            <a:avLst/>
          </a:prstGeom>
        </p:spPr>
        <p:txBody>
          <a:bodyPr wrap="square">
            <a:spAutoFit/>
          </a:bodyPr>
          <a:lstStyle/>
          <a:p>
            <a:pPr algn="just" rtl="1"/>
            <a:r>
              <a:rPr lang="fa-IR" sz="2400" b="1" dirty="0" smtClean="0">
                <a:cs typeface="B Nazanin" pitchFamily="2" charset="-78"/>
              </a:rPr>
              <a:t>وقتی گفته می شود که کسی زبانی را آموخته است،منظور این نیست که وی تمامی جمله های آن زبان را که امکان دارد در موقعیت های گوناگون به کار روند در ذهن خود انباشته است.بلکه منظور این است که او تعداد محدود واژه و قاعده آموخته است که این قواعد خود جنبه ی زایشی دارند.یعنی شخص می تواند با استفاده از آن قوانین و واژگان  محدود،جملات نامحدود بسازد.البته به جز زبان نظام های دیگری نیز وجود دارد که خود محدود است ولی جنبه زایشی و خلاقیت آنها نامحدود است.</a:t>
            </a:r>
            <a:br>
              <a:rPr lang="fa-IR" sz="2400" b="1" dirty="0" smtClean="0">
                <a:cs typeface="B Nazanin" pitchFamily="2" charset="-78"/>
              </a:rPr>
            </a:br>
            <a:r>
              <a:rPr lang="fa-IR" sz="2400" b="1" dirty="0" smtClean="0">
                <a:cs typeface="B Nazanin" pitchFamily="2" charset="-78"/>
              </a:rPr>
              <a:t>همین جنبه ی «خلاقیت »یا «تولیدی»،یکی از وجوه اساسی افتراق و امتیاز زبان بشری از دیگر وسایل ارتباطی است.این ویژگی خاص زبان انسان،مسائل بحث انگیزی را در نظریه های روانی،و یادگیری آن،پیش کشید است.</a:t>
            </a:r>
            <a:br>
              <a:rPr lang="fa-IR" sz="2400" b="1" dirty="0" smtClean="0">
                <a:cs typeface="B Nazanin" pitchFamily="2" charset="-78"/>
              </a:rPr>
            </a:br>
            <a:r>
              <a:rPr lang="fa-IR" sz="2400" b="1" dirty="0" smtClean="0">
                <a:cs typeface="B Nazanin" pitchFamily="2" charset="-78"/>
              </a:rPr>
              <a:t>در آموزش زبان فارسی بخصوص در درسهای جمله نویسی و انشا که فرایند تولیدی سخن نوشتاری هستند می توان با </a:t>
            </a:r>
            <a:r>
              <a:rPr lang="fa-IR" sz="2400" b="1" dirty="0" smtClean="0">
                <a:cs typeface="B Nazanin" pitchFamily="2" charset="-78"/>
              </a:rPr>
              <a:t>روش</a:t>
            </a:r>
            <a:r>
              <a:rPr lang="en-US" sz="2400" b="1" dirty="0" smtClean="0">
                <a:cs typeface="B Nazanin" pitchFamily="2" charset="-78"/>
              </a:rPr>
              <a:t> </a:t>
            </a:r>
            <a:r>
              <a:rPr lang="fa-IR" sz="2400" b="1" dirty="0" smtClean="0">
                <a:cs typeface="B Nazanin" pitchFamily="2" charset="-78"/>
              </a:rPr>
              <a:t>های </a:t>
            </a:r>
            <a:r>
              <a:rPr lang="fa-IR" sz="2400" b="1" dirty="0" smtClean="0">
                <a:cs typeface="B Nazanin" pitchFamily="2" charset="-78"/>
              </a:rPr>
              <a:t>علمی وبا پرورش قوه خلاقیت دانش آموزان با آموزش های لازم و انجام تمرینات کافی،آنان را در سطح جمله نویسی و خلق متون نوشتاری به حد خودکفایی رسند. دراین صورت است که یکی از </a:t>
            </a:r>
            <a:r>
              <a:rPr lang="fa-IR" sz="2400" b="1" dirty="0" smtClean="0">
                <a:cs typeface="B Nazanin" pitchFamily="2" charset="-78"/>
              </a:rPr>
              <a:t>مهمترین</a:t>
            </a:r>
            <a:r>
              <a:rPr lang="en-US" sz="2400" b="1" dirty="0" smtClean="0">
                <a:cs typeface="B Nazanin" pitchFamily="2" charset="-78"/>
              </a:rPr>
              <a:t> </a:t>
            </a:r>
            <a:r>
              <a:rPr lang="fa-IR" sz="2400" b="1" dirty="0" smtClean="0">
                <a:cs typeface="B Nazanin" pitchFamily="2" charset="-78"/>
              </a:rPr>
              <a:t>اهداف </a:t>
            </a:r>
            <a:r>
              <a:rPr lang="fa-IR" sz="2400" b="1" dirty="0" smtClean="0">
                <a:cs typeface="B Nazanin" pitchFamily="2" charset="-78"/>
              </a:rPr>
              <a:t>آموزش دبستانی تحقق علمی می یابد. </a:t>
            </a:r>
            <a:endParaRPr lang="en-US" sz="2400" b="1" dirty="0">
              <a:cs typeface="B Nazanin" pitchFamily="2"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285728" y="428597"/>
            <a:ext cx="6215106" cy="4893647"/>
          </a:xfrm>
          <a:prstGeom prst="rect">
            <a:avLst/>
          </a:prstGeom>
        </p:spPr>
        <p:txBody>
          <a:bodyPr wrap="square">
            <a:spAutoFit/>
          </a:bodyPr>
          <a:lstStyle/>
          <a:p>
            <a:pPr algn="r" rtl="1"/>
            <a:r>
              <a:rPr lang="fa-IR" sz="2400" b="1" dirty="0" smtClean="0">
                <a:solidFill>
                  <a:srgbClr val="C00000"/>
                </a:solidFill>
                <a:cs typeface="B Nazanin" pitchFamily="2" charset="-78"/>
              </a:rPr>
              <a:t>نقش های زبانی</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زبان احتمالا به این سبب شروع شد که انسان ها برای بقای خود احتیاج به میزان وسیعتری از همکاری با یکدیگر پیدا کردند،واین همکاری مستلزم نظام ارتباطی کارآمدی بود.در نتیجه ،</a:t>
            </a:r>
            <a:r>
              <a:rPr lang="fa-IR" sz="2400" b="1" dirty="0" smtClean="0">
                <a:solidFill>
                  <a:srgbClr val="7030A0"/>
                </a:solidFill>
                <a:cs typeface="B Nazanin" pitchFamily="2" charset="-78"/>
              </a:rPr>
              <a:t>وظیفه ی اصلی زبان عبارت است از بیان اطلاعات واقعی،یادادن دستور های ضروری.</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بطور کلی زبان به عنوان یک ابزارو وسیله ی برقراری </a:t>
            </a:r>
            <a:r>
              <a:rPr lang="fa-IR" sz="2400" b="1" dirty="0" smtClean="0">
                <a:cs typeface="B Nazanin" pitchFamily="2" charset="-78"/>
              </a:rPr>
              <a:t>ارتباط</a:t>
            </a:r>
            <a:r>
              <a:rPr lang="en-US" sz="2400" b="1" dirty="0" smtClean="0">
                <a:cs typeface="B Nazanin" pitchFamily="2" charset="-78"/>
              </a:rPr>
              <a:t> </a:t>
            </a:r>
            <a:r>
              <a:rPr lang="fa-IR" sz="2400" b="1" dirty="0" smtClean="0">
                <a:cs typeface="B Nazanin" pitchFamily="2" charset="-78"/>
              </a:rPr>
              <a:t>توصیف </a:t>
            </a:r>
            <a:r>
              <a:rPr lang="fa-IR" sz="2400" b="1" dirty="0" smtClean="0">
                <a:cs typeface="B Nazanin" pitchFamily="2" charset="-78"/>
              </a:rPr>
              <a:t>می شود.اما باید توجه داشت که زبان علاوه بر </a:t>
            </a:r>
            <a:r>
              <a:rPr lang="fa-IR" sz="2400" b="1" dirty="0" smtClean="0">
                <a:solidFill>
                  <a:srgbClr val="C00000"/>
                </a:solidFill>
                <a:cs typeface="B Nazanin" pitchFamily="2" charset="-78"/>
              </a:rPr>
              <a:t>برقراری ارتباط </a:t>
            </a:r>
            <a:r>
              <a:rPr lang="fa-IR" sz="2400" b="1" dirty="0" smtClean="0">
                <a:cs typeface="B Nazanin" pitchFamily="2" charset="-78"/>
              </a:rPr>
              <a:t>که «نقش»(</a:t>
            </a:r>
            <a:r>
              <a:rPr lang="en-US" sz="2400" b="1" dirty="0" smtClean="0">
                <a:cs typeface="B Nazanin" pitchFamily="2" charset="-78"/>
              </a:rPr>
              <a:t>function)</a:t>
            </a:r>
            <a:r>
              <a:rPr lang="fa-IR" sz="2400" b="1" dirty="0" smtClean="0">
                <a:cs typeface="B Nazanin" pitchFamily="2" charset="-78"/>
              </a:rPr>
              <a:t>)اصلی آن است،نقشهای دیگری را هم به عهده دارد که نقش های </a:t>
            </a:r>
            <a:r>
              <a:rPr lang="fa-IR" sz="2400" b="1" dirty="0" smtClean="0">
                <a:solidFill>
                  <a:srgbClr val="C00000"/>
                </a:solidFill>
                <a:cs typeface="B Nazanin" pitchFamily="2" charset="-78"/>
              </a:rPr>
              <a:t>فرعی</a:t>
            </a:r>
            <a:r>
              <a:rPr lang="fa-IR" sz="2400" b="1" dirty="0" smtClean="0">
                <a:cs typeface="B Nazanin" pitchFamily="2" charset="-78"/>
              </a:rPr>
              <a:t> آن به شمارمی روند.</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endParaRPr lang="en-US" sz="2400" b="1" dirty="0">
              <a:cs typeface="B Nazanin" pitchFamily="2"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928670" y="1500166"/>
            <a:ext cx="5357850" cy="3970318"/>
          </a:xfrm>
          <a:prstGeom prst="rect">
            <a:avLst/>
          </a:prstGeom>
        </p:spPr>
        <p:txBody>
          <a:bodyPr wrap="square">
            <a:spAutoFit/>
          </a:bodyPr>
          <a:lstStyle/>
          <a:p>
            <a:pPr algn="just" rtl="1"/>
            <a:endParaRPr lang="fa-IR" sz="2800" b="1" dirty="0" smtClean="0">
              <a:cs typeface="B Nazanin" pitchFamily="2" charset="-78"/>
            </a:endParaRPr>
          </a:p>
          <a:p>
            <a:pPr algn="just" rtl="1"/>
            <a:endParaRPr lang="fa-IR" sz="2800" b="1" dirty="0" smtClean="0">
              <a:cs typeface="B Nazanin" pitchFamily="2" charset="-78"/>
            </a:endParaRPr>
          </a:p>
          <a:p>
            <a:pPr algn="r" rtl="1">
              <a:buFont typeface="Wingdings" pitchFamily="2" charset="2"/>
              <a:buChar char="ü"/>
            </a:pPr>
            <a:r>
              <a:rPr lang="fa-IR" sz="2800" b="1" dirty="0" smtClean="0">
                <a:cs typeface="B Nazanin" pitchFamily="2" charset="-78"/>
              </a:rPr>
              <a:t> </a:t>
            </a:r>
            <a:r>
              <a:rPr lang="fa-IR" sz="2800" b="1" dirty="0" smtClean="0">
                <a:solidFill>
                  <a:srgbClr val="C00000"/>
                </a:solidFill>
                <a:cs typeface="B Nazanin" pitchFamily="2" charset="-78"/>
              </a:rPr>
              <a:t>نقش های     فرعی زبان</a:t>
            </a:r>
          </a:p>
          <a:p>
            <a:pPr algn="r" rtl="1"/>
            <a:r>
              <a:rPr lang="fa-IR" sz="2800" b="1" dirty="0" smtClean="0">
                <a:cs typeface="B Nazanin" pitchFamily="2" charset="-78"/>
              </a:rPr>
              <a:t>این نقش ها عبارتند از:نقش ارتباطی،تکیه گاه اندیشه (بیان فکر)،نقش عاطفی(حدیث نفس)وهنری(زیبایی آفرینی).این نقش ها هم یک به یک قابل تشخیص اند وهم به به یکدیگر وابسته اند.</a:t>
            </a:r>
            <a:br>
              <a:rPr lang="fa-IR" sz="2800" b="1" dirty="0" smtClean="0">
                <a:cs typeface="B Nazanin" pitchFamily="2" charset="-78"/>
              </a:rPr>
            </a:b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71480" y="1357290"/>
            <a:ext cx="5786478" cy="5262979"/>
          </a:xfrm>
          <a:prstGeom prst="rect">
            <a:avLst/>
          </a:prstGeom>
        </p:spPr>
        <p:txBody>
          <a:bodyPr wrap="square">
            <a:spAutoFit/>
          </a:bodyPr>
          <a:lstStyle/>
          <a:p>
            <a:pPr algn="r" rtl="1"/>
            <a:r>
              <a:rPr lang="fa-IR" sz="2400" b="1" dirty="0" smtClean="0">
                <a:solidFill>
                  <a:srgbClr val="C00000"/>
                </a:solidFill>
                <a:cs typeface="B Nazanin" pitchFamily="2" charset="-78"/>
              </a:rPr>
              <a:t>الف)نقش ارتباطی زبان </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مهم ترین نقش زبان، نقش ارتباطی آن است وآن زمانی است که پیامی رد و بدل می شود.البته زبان را نمی توان اولین سیستم ارتباطی به شمارآورد.زیرا اقوام وجوامع اولیه احتمالا از وسایل دیگری از جمله سیستم علائم،صوتهای فراخوانی وطبل </a:t>
            </a:r>
            <a:r>
              <a:rPr lang="fa-IR" sz="2400" b="1" dirty="0" smtClean="0">
                <a:cs typeface="B Nazanin" pitchFamily="2" charset="-78"/>
              </a:rPr>
              <a:t>ونور</a:t>
            </a:r>
            <a:r>
              <a:rPr lang="en-US" sz="2400" b="1" dirty="0" smtClean="0">
                <a:cs typeface="B Nazanin" pitchFamily="2" charset="-78"/>
              </a:rPr>
              <a:t> </a:t>
            </a:r>
            <a:r>
              <a:rPr lang="fa-IR" sz="2400" b="1" dirty="0" smtClean="0">
                <a:cs typeface="B Nazanin" pitchFamily="2" charset="-78"/>
              </a:rPr>
              <a:t>بدین </a:t>
            </a:r>
            <a:r>
              <a:rPr lang="fa-IR" sz="2400" b="1" dirty="0" smtClean="0">
                <a:cs typeface="B Nazanin" pitchFamily="2" charset="-78"/>
              </a:rPr>
              <a:t>منظور استفاده می کردند.</a:t>
            </a:r>
          </a:p>
          <a:p>
            <a:pPr algn="r" rtl="1">
              <a:buFont typeface="Wingdings" pitchFamily="2" charset="2"/>
              <a:buChar char="ü"/>
            </a:pPr>
            <a:r>
              <a:rPr lang="fa-IR" sz="2400" b="1" dirty="0" smtClean="0">
                <a:cs typeface="B Nazanin" pitchFamily="2" charset="-78"/>
              </a:rPr>
              <a:t>ولی میتوان گفت که بهترین وسیله ی برقراری ارتباط وتفاهم، </a:t>
            </a:r>
            <a:r>
              <a:rPr lang="fa-IR" sz="2400" b="1" dirty="0" smtClean="0">
                <a:solidFill>
                  <a:srgbClr val="C00000"/>
                </a:solidFill>
                <a:cs typeface="B Nazanin" pitchFamily="2" charset="-78"/>
              </a:rPr>
              <a:t>سیستم گفتار </a:t>
            </a:r>
            <a:r>
              <a:rPr lang="fa-IR" sz="2400" b="1" dirty="0" smtClean="0">
                <a:cs typeface="B Nazanin" pitchFamily="2" charset="-78"/>
              </a:rPr>
              <a:t>است.</a:t>
            </a:r>
            <a:br>
              <a:rPr lang="fa-IR" sz="2400" b="1" dirty="0" smtClean="0">
                <a:cs typeface="B Nazanin" pitchFamily="2" charset="-78"/>
              </a:rPr>
            </a:br>
            <a:r>
              <a:rPr lang="fa-IR" sz="2400" b="1" dirty="0" smtClean="0">
                <a:cs typeface="B Nazanin" pitchFamily="2" charset="-78"/>
              </a:rPr>
              <a:t>اکثر رسانه های ارتباطی اززبان به عنوان مهمترین ابزار انتقال اطلاعات استفاده می کنند.</a:t>
            </a:r>
            <a:r>
              <a:rPr lang="fa-IR" sz="2400" b="1" dirty="0" smtClean="0">
                <a:solidFill>
                  <a:srgbClr val="7030A0"/>
                </a:solidFill>
                <a:cs typeface="B Nazanin" pitchFamily="2" charset="-78"/>
              </a:rPr>
              <a:t>رادیو،تلویزیون،تلفن</a:t>
            </a:r>
            <a:r>
              <a:rPr lang="fa-IR" sz="2400" b="1" dirty="0" smtClean="0">
                <a:cs typeface="B Nazanin" pitchFamily="2" charset="-78"/>
              </a:rPr>
              <a:t> ووسایلی از این قبیل براساس </a:t>
            </a:r>
            <a:r>
              <a:rPr lang="fa-IR" sz="2400" b="1" dirty="0" smtClean="0">
                <a:solidFill>
                  <a:srgbClr val="C00000"/>
                </a:solidFill>
                <a:cs typeface="B Nazanin" pitchFamily="2" charset="-78"/>
              </a:rPr>
              <a:t>زبان شفاهی </a:t>
            </a:r>
            <a:r>
              <a:rPr lang="fa-IR" sz="2400" b="1" dirty="0" smtClean="0">
                <a:cs typeface="B Nazanin" pitchFamily="2" charset="-78"/>
              </a:rPr>
              <a:t>و رسانه هایی مثل </a:t>
            </a:r>
            <a:r>
              <a:rPr lang="fa-IR" sz="2400" b="1" dirty="0" smtClean="0">
                <a:solidFill>
                  <a:srgbClr val="7030A0"/>
                </a:solidFill>
                <a:cs typeface="B Nazanin" pitchFamily="2" charset="-78"/>
              </a:rPr>
              <a:t>رایانه،دور نویسی،کتاب،مجله،روزنامه </a:t>
            </a:r>
            <a:r>
              <a:rPr lang="fa-IR" sz="2400" b="1" dirty="0" smtClean="0">
                <a:cs typeface="B Nazanin" pitchFamily="2" charset="-78"/>
              </a:rPr>
              <a:t>و...براساس </a:t>
            </a:r>
            <a:r>
              <a:rPr lang="fa-IR" sz="2400" b="1" dirty="0" smtClean="0">
                <a:solidFill>
                  <a:srgbClr val="C00000"/>
                </a:solidFill>
                <a:cs typeface="B Nazanin" pitchFamily="2" charset="-78"/>
              </a:rPr>
              <a:t>زبان مکتوب </a:t>
            </a:r>
            <a:r>
              <a:rPr lang="fa-IR" sz="2400" b="1" dirty="0" smtClean="0">
                <a:cs typeface="B Nazanin" pitchFamily="2" charset="-78"/>
              </a:rPr>
              <a:t>طرح ریزی وساخته شده</a:t>
            </a:r>
            <a:endParaRPr lang="en-US" sz="2400" b="1" dirty="0">
              <a:cs typeface="B Nazanin"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786349"/>
            <a:ext cx="6215106" cy="6001643"/>
          </a:xfrm>
          <a:prstGeom prst="rect">
            <a:avLst/>
          </a:prstGeom>
        </p:spPr>
        <p:txBody>
          <a:bodyPr wrap="square">
            <a:spAutoFit/>
          </a:bodyPr>
          <a:lstStyle/>
          <a:p>
            <a:pPr algn="r" rtl="1"/>
            <a:r>
              <a:rPr lang="fa-IR" sz="2400" b="1" dirty="0" smtClean="0">
                <a:solidFill>
                  <a:srgbClr val="C00000"/>
                </a:solidFill>
                <a:cs typeface="B Nazanin" pitchFamily="2" charset="-78"/>
              </a:rPr>
              <a:t>ب) نقش تکیه گاه اندیشه(بیان فکر)</a:t>
            </a:r>
          </a:p>
          <a:p>
            <a:pPr algn="r" rtl="1">
              <a:buFont typeface="Wingdings" pitchFamily="2" charset="2"/>
              <a:buChar char="ü"/>
            </a:pPr>
            <a:r>
              <a:rPr lang="fa-IR" sz="2400" b="1" dirty="0" smtClean="0">
                <a:cs typeface="B Nazanin" pitchFamily="2" charset="-78"/>
              </a:rPr>
              <a:t>زبان انسان علاوه بر </a:t>
            </a:r>
            <a:r>
              <a:rPr lang="fa-IR" sz="2400" b="1" dirty="0" smtClean="0">
                <a:solidFill>
                  <a:srgbClr val="7030A0"/>
                </a:solidFill>
                <a:cs typeface="B Nazanin" pitchFamily="2" charset="-78"/>
              </a:rPr>
              <a:t>نقش ارتباطی </a:t>
            </a:r>
            <a:r>
              <a:rPr lang="fa-IR" sz="2400" b="1" dirty="0" smtClean="0">
                <a:cs typeface="B Nazanin" pitchFamily="2" charset="-78"/>
              </a:rPr>
              <a:t>که یک پدیده جامعه شناختی است </a:t>
            </a:r>
            <a:r>
              <a:rPr lang="fa-IR" sz="2400" b="1" dirty="0" smtClean="0">
                <a:solidFill>
                  <a:srgbClr val="7030A0"/>
                </a:solidFill>
                <a:cs typeface="B Nazanin" pitchFamily="2" charset="-78"/>
              </a:rPr>
              <a:t>نقش روانشناختی </a:t>
            </a:r>
            <a:r>
              <a:rPr lang="fa-IR" sz="2400" b="1" dirty="0" smtClean="0">
                <a:cs typeface="B Nazanin" pitchFamily="2" charset="-78"/>
              </a:rPr>
              <a:t>هم دارد که باعنوان </a:t>
            </a:r>
            <a:r>
              <a:rPr lang="fa-IR" sz="2400" b="1" dirty="0" smtClean="0">
                <a:solidFill>
                  <a:schemeClr val="accent6">
                    <a:lumMod val="50000"/>
                  </a:schemeClr>
                </a:solidFill>
                <a:cs typeface="B Nazanin" pitchFamily="2" charset="-78"/>
              </a:rPr>
              <a:t>تکیه گاه اندیشه</a:t>
            </a:r>
            <a:r>
              <a:rPr lang="fa-IR" sz="2400" b="1" dirty="0" smtClean="0">
                <a:cs typeface="B Nazanin" pitchFamily="2" charset="-78"/>
              </a:rPr>
              <a:t> از آن یاد می شود زیرا زمانی که مردم درخلوت خود به تفکر می نشیند،فعالیت ذهنی او در قاب زبان انجام میگیرد وبه همین دلیل برخی از زبانشناسان این نقش زبانی را «تکیه گاه اندیشه»نامیده اند.</a:t>
            </a:r>
            <a:br>
              <a:rPr lang="fa-IR" sz="2400" b="1" dirty="0" smtClean="0">
                <a:cs typeface="B Nazanin" pitchFamily="2" charset="-78"/>
              </a:rPr>
            </a:br>
            <a:r>
              <a:rPr lang="fa-IR" sz="2400" b="1" dirty="0" smtClean="0">
                <a:solidFill>
                  <a:srgbClr val="7030A0"/>
                </a:solidFill>
                <a:cs typeface="B Nazanin" pitchFamily="2" charset="-78"/>
              </a:rPr>
              <a:t>تفاوت های فردی دانش آموزان نیز یکی از دلایل ارتباط </a:t>
            </a:r>
            <a:r>
              <a:rPr lang="fa-IR" sz="2400" b="1" dirty="0" smtClean="0">
                <a:solidFill>
                  <a:srgbClr val="C00000"/>
                </a:solidFill>
                <a:cs typeface="B Nazanin" pitchFamily="2" charset="-78"/>
              </a:rPr>
              <a:t>زبان و اندیشه </a:t>
            </a:r>
            <a:r>
              <a:rPr lang="fa-IR" sz="2400" b="1" dirty="0" smtClean="0">
                <a:solidFill>
                  <a:srgbClr val="7030A0"/>
                </a:solidFill>
                <a:cs typeface="B Nazanin" pitchFamily="2" charset="-78"/>
              </a:rPr>
              <a:t>است.</a:t>
            </a:r>
          </a:p>
          <a:p>
            <a:pPr algn="r" rtl="1">
              <a:buFont typeface="Wingdings" pitchFamily="2" charset="2"/>
              <a:buChar char="ü"/>
            </a:pPr>
            <a:r>
              <a:rPr lang="fa-IR" sz="2400" b="1" dirty="0" smtClean="0">
                <a:cs typeface="B Nazanin" pitchFamily="2" charset="-78"/>
              </a:rPr>
              <a:t>معمولا دانش آموزانی که بر اثر عوامل مختلف خانوادگی واجتماعی </a:t>
            </a:r>
            <a:r>
              <a:rPr lang="fa-IR" sz="2400" b="1" dirty="0" smtClean="0">
                <a:solidFill>
                  <a:srgbClr val="C00000"/>
                </a:solidFill>
                <a:cs typeface="B Nazanin" pitchFamily="2" charset="-78"/>
              </a:rPr>
              <a:t>تسلط بیشتری بر زبان گفتاری </a:t>
            </a:r>
            <a:r>
              <a:rPr lang="fa-IR" sz="2400" b="1" dirty="0" smtClean="0">
                <a:cs typeface="B Nazanin" pitchFamily="2" charset="-78"/>
              </a:rPr>
              <a:t>کسب کرده اند واز ذخایر واژگانی بیشتری بر خوردارند،نه تنها در درس فارسی (خواندن و نوشتن)،بلکه در دروس دیگری که مستقیما به زبان ارتباطی ندارد مثل ریاضی،علوم وغیره،موفق تر عمل ونسبت به دیگران دارای اندیشه های ژرفتری درباره ی مسائل جهان هستند.</a:t>
            </a:r>
            <a:endParaRPr lang="en-US" sz="2400" b="1" dirty="0">
              <a:cs typeface="B Nazanin"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786349"/>
            <a:ext cx="5857916" cy="6740307"/>
          </a:xfrm>
          <a:prstGeom prst="rect">
            <a:avLst/>
          </a:prstGeom>
        </p:spPr>
        <p:txBody>
          <a:bodyPr wrap="square">
            <a:spAutoFit/>
          </a:bodyPr>
          <a:lstStyle/>
          <a:p>
            <a:pPr algn="r" rtl="1"/>
            <a:r>
              <a:rPr lang="fa-IR" sz="2400" b="1" dirty="0" smtClean="0">
                <a:solidFill>
                  <a:srgbClr val="C00000"/>
                </a:solidFill>
                <a:cs typeface="B Nazanin" pitchFamily="2" charset="-78"/>
              </a:rPr>
              <a:t>ج)نقش عاطفی (حدیث نفس)</a:t>
            </a:r>
          </a:p>
          <a:p>
            <a:pPr algn="r" rtl="1">
              <a:buFont typeface="Wingdings" pitchFamily="2" charset="2"/>
              <a:buChar char="ü"/>
            </a:pPr>
            <a:r>
              <a:rPr lang="fa-IR" sz="2400" b="1" dirty="0" smtClean="0">
                <a:cs typeface="B Nazanin" pitchFamily="2" charset="-78"/>
              </a:rPr>
              <a:t>این نقش زبان موقعی آشکار می شود که شخص نه به منظور ایجادارتباط وتفاهم بلکه برای بیان احساسات و حالتهای عاطفی خود به سخن گفتن بپردازد ومنظور اصلی اوپرده برداشتن از </a:t>
            </a:r>
            <a:r>
              <a:rPr lang="fa-IR" sz="2400" b="1" dirty="0" smtClean="0">
                <a:solidFill>
                  <a:srgbClr val="7030A0"/>
                </a:solidFill>
                <a:cs typeface="B Nazanin" pitchFamily="2" charset="-78"/>
              </a:rPr>
              <a:t>دنیای درون خودش </a:t>
            </a:r>
            <a:r>
              <a:rPr lang="fa-IR" sz="2400" b="1" dirty="0" smtClean="0">
                <a:cs typeface="B Nazanin" pitchFamily="2" charset="-78"/>
              </a:rPr>
              <a:t>بوده و به واکنش و برداشت و قضاوت شنوندگان چشم نداشته باشد.همچنین گاه در کوچه وبازار به مردی برمی خوریم که با خود سخن می گویدویا برای دل خود شعری می خواند.همچنین ابراز احساسات صرف شاعر و یا نویسنده ای در اشعار ویا در داستان خویش به صورت بازگویی احساسات درونی یک نفر از این مقوله است وبه همین دلیل این نقش زبان را</a:t>
            </a:r>
            <a:r>
              <a:rPr lang="fa-IR" sz="2400" b="1" dirty="0" smtClean="0">
                <a:solidFill>
                  <a:srgbClr val="C00000"/>
                </a:solidFill>
                <a:cs typeface="B Nazanin" pitchFamily="2" charset="-78"/>
              </a:rPr>
              <a:t>«حدیث نفس»</a:t>
            </a:r>
            <a:r>
              <a:rPr lang="fa-IR" sz="2400" b="1" dirty="0" smtClean="0">
                <a:cs typeface="B Nazanin" pitchFamily="2" charset="-78"/>
              </a:rPr>
              <a:t>نیز می گویند.</a:t>
            </a:r>
          </a:p>
          <a:p>
            <a:pPr algn="r" rtl="1">
              <a:buFont typeface="Wingdings" pitchFamily="2" charset="2"/>
              <a:buChar char="ü"/>
            </a:pPr>
            <a:r>
              <a:rPr lang="fa-IR" sz="2400" b="1" dirty="0" smtClean="0">
                <a:solidFill>
                  <a:schemeClr val="tx2">
                    <a:lumMod val="50000"/>
                  </a:schemeClr>
                </a:solidFill>
                <a:cs typeface="B Nazanin" pitchFamily="2" charset="-78"/>
              </a:rPr>
              <a:t>البته باید توجه داشت که اگر زبان تنها در همین نقش بکار می رفت به دلیل نداشتن مخاطب وعدم لزوم پیام رسانی،به سرعت راه انحطاط را می پیمودو خصوصیات آن را از شخص دیگرمتفاوت و جز برای خود گوینده نامفهوم می شد.</a:t>
            </a:r>
            <a:endParaRPr lang="en-US" sz="2400" b="1" dirty="0">
              <a:solidFill>
                <a:schemeClr val="tx2">
                  <a:lumMod val="50000"/>
                </a:schemeClr>
              </a:solidFill>
              <a:cs typeface="B Nazanin"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71480" y="500034"/>
            <a:ext cx="5857916" cy="7478970"/>
          </a:xfrm>
          <a:prstGeom prst="rect">
            <a:avLst/>
          </a:prstGeom>
        </p:spPr>
        <p:txBody>
          <a:bodyPr wrap="square">
            <a:spAutoFit/>
          </a:bodyPr>
          <a:lstStyle/>
          <a:p>
            <a:pPr algn="r" rtl="1"/>
            <a:r>
              <a:rPr lang="fa-IR" sz="2400" b="1" dirty="0" smtClean="0">
                <a:solidFill>
                  <a:srgbClr val="C00000"/>
                </a:solidFill>
                <a:cs typeface="B Nazanin" pitchFamily="2" charset="-78"/>
              </a:rPr>
              <a:t>د)نقش هنری(زیبایی آفرینی)</a:t>
            </a:r>
            <a:endParaRPr lang="fa-IR" sz="2400" b="1" dirty="0" smtClean="0">
              <a:cs typeface="B Nazanin" pitchFamily="2" charset="-78"/>
            </a:endParaRPr>
          </a:p>
          <a:p>
            <a:pPr algn="r" rtl="1">
              <a:buFont typeface="Wingdings" pitchFamily="2" charset="2"/>
              <a:buChar char="ü"/>
            </a:pPr>
            <a:r>
              <a:rPr lang="fa-IR" sz="2400" b="1" dirty="0" smtClean="0">
                <a:cs typeface="B Nazanin" pitchFamily="2" charset="-78"/>
              </a:rPr>
              <a:t>نقش هنری زمانی به وجود می آید که از زبان به عنوان ابزاری برای ایجاد زیبایی استفاده شود.اغلب نقش </a:t>
            </a:r>
            <a:r>
              <a:rPr lang="fa-IR" sz="2400" b="1" dirty="0" smtClean="0">
                <a:solidFill>
                  <a:srgbClr val="7030A0"/>
                </a:solidFill>
                <a:cs typeface="B Nazanin" pitchFamily="2" charset="-78"/>
              </a:rPr>
              <a:t>ارتباطی یا پیام رسانی </a:t>
            </a:r>
            <a:r>
              <a:rPr lang="fa-IR" sz="2400" b="1" dirty="0" smtClean="0">
                <a:cs typeface="B Nazanin" pitchFamily="2" charset="-78"/>
              </a:rPr>
              <a:t>زبان بدون توجه به این نقش انجام می پذیرد. ولی گاهی گوینده به دلایل مختلف مانند </a:t>
            </a:r>
            <a:r>
              <a:rPr lang="fa-IR" sz="2400" b="1" u="sng" dirty="0" smtClean="0">
                <a:solidFill>
                  <a:srgbClr val="7030A0"/>
                </a:solidFill>
                <a:cs typeface="B Nazanin" pitchFamily="2" charset="-78"/>
              </a:rPr>
              <a:t>تاثیر بیشتر کلام </a:t>
            </a:r>
            <a:r>
              <a:rPr lang="fa-IR" sz="2400" b="1" dirty="0" smtClean="0">
                <a:solidFill>
                  <a:srgbClr val="7030A0"/>
                </a:solidFill>
                <a:cs typeface="B Nazanin" pitchFamily="2" charset="-78"/>
              </a:rPr>
              <a:t>خود، </a:t>
            </a:r>
            <a:r>
              <a:rPr lang="fa-IR" sz="2400" b="1" u="sng" dirty="0" smtClean="0">
                <a:solidFill>
                  <a:srgbClr val="7030A0"/>
                </a:solidFill>
                <a:cs typeface="B Nazanin" pitchFamily="2" charset="-78"/>
              </a:rPr>
              <a:t>نشان دادن فصاحت </a:t>
            </a:r>
            <a:r>
              <a:rPr lang="fa-IR" sz="2400" b="1" dirty="0" smtClean="0">
                <a:solidFill>
                  <a:srgbClr val="7030A0"/>
                </a:solidFill>
                <a:cs typeface="B Nazanin" pitchFamily="2" charset="-78"/>
              </a:rPr>
              <a:t>و </a:t>
            </a:r>
            <a:r>
              <a:rPr lang="fa-IR" sz="2400" b="1" u="sng" dirty="0" smtClean="0">
                <a:solidFill>
                  <a:srgbClr val="7030A0"/>
                </a:solidFill>
                <a:cs typeface="B Nazanin" pitchFamily="2" charset="-78"/>
              </a:rPr>
              <a:t>بلاغت</a:t>
            </a:r>
            <a:r>
              <a:rPr lang="fa-IR" sz="2400" b="1" dirty="0" smtClean="0">
                <a:solidFill>
                  <a:srgbClr val="7030A0"/>
                </a:solidFill>
                <a:cs typeface="B Nazanin" pitchFamily="2" charset="-78"/>
              </a:rPr>
              <a:t> و در نتیجه برتری معنوی خویش و کسب شخصیت و مقام، برانگیختن تحسین وتمجید دیگران </a:t>
            </a:r>
            <a:r>
              <a:rPr lang="fa-IR" sz="2400" b="1" dirty="0" smtClean="0">
                <a:cs typeface="B Nazanin" pitchFamily="2" charset="-78"/>
              </a:rPr>
              <a:t>و غیره به آراستن کلام خود می پردازد وسخن خویش را به گونه ای آهنگین می آراید و حتی گاه بدون آنکه به </a:t>
            </a:r>
            <a:r>
              <a:rPr lang="fa-IR" sz="2400" b="1" dirty="0" smtClean="0">
                <a:solidFill>
                  <a:srgbClr val="7030A0"/>
                </a:solidFill>
                <a:cs typeface="B Nazanin" pitchFamily="2" charset="-78"/>
              </a:rPr>
              <a:t>معنی</a:t>
            </a:r>
            <a:r>
              <a:rPr lang="fa-IR" sz="2400" b="1" dirty="0" smtClean="0">
                <a:cs typeface="B Nazanin" pitchFamily="2" charset="-78"/>
              </a:rPr>
              <a:t> عبارت توجهی داشته باشد فقط </a:t>
            </a:r>
            <a:r>
              <a:rPr lang="fa-IR" sz="2400" b="1" dirty="0" smtClean="0">
                <a:solidFill>
                  <a:srgbClr val="7030A0"/>
                </a:solidFill>
                <a:cs typeface="B Nazanin" pitchFamily="2" charset="-78"/>
              </a:rPr>
              <a:t>ظاهر</a:t>
            </a:r>
            <a:r>
              <a:rPr lang="fa-IR" sz="2400" b="1" dirty="0" smtClean="0">
                <a:cs typeface="B Nazanin" pitchFamily="2" charset="-78"/>
              </a:rPr>
              <a:t>سخن را تزئین می کند.این نقش زبان معمولا بانقش های دیگرآن آمیخته است به طوری که نمی توان آنها را ازهم جدا کرد ولی گاهی تنها به این نقش زبان توجه شده است. در چنین مواردی گوینده سعی می کند تا هرچه بیشتر اجزای گفتار خویش را بدون توجه به معنی آن به گونه ای گوشنواز بیاراید.</a:t>
            </a:r>
            <a:r>
              <a:rPr lang="fa-IR" sz="2400" b="1" dirty="0" smtClean="0">
                <a:solidFill>
                  <a:srgbClr val="7030A0"/>
                </a:solidFill>
                <a:cs typeface="B Nazanin" pitchFamily="2" charset="-78"/>
              </a:rPr>
              <a:t>زبان ادبی </a:t>
            </a:r>
            <a:r>
              <a:rPr lang="fa-IR" sz="2400" b="1" dirty="0" smtClean="0">
                <a:cs typeface="B Nazanin" pitchFamily="2" charset="-78"/>
              </a:rPr>
              <a:t>بیشتر از این نقش مدد می جوید ودر نظم ونثر های ادبی با استفاده از </a:t>
            </a:r>
            <a:r>
              <a:rPr lang="fa-IR" sz="2400" b="1" dirty="0" smtClean="0">
                <a:solidFill>
                  <a:srgbClr val="7030A0"/>
                </a:solidFill>
                <a:cs typeface="B Nazanin" pitchFamily="2" charset="-78"/>
              </a:rPr>
              <a:t>صنایع لفظی ومعنوی</a:t>
            </a:r>
            <a:r>
              <a:rPr lang="fa-IR" sz="2400" b="1" dirty="0" smtClean="0">
                <a:cs typeface="B Nazanin" pitchFamily="2" charset="-78"/>
              </a:rPr>
              <a:t>،از این زبان به عنوان یک اصل زیبایی آفرین استفاده می شود.</a:t>
            </a:r>
            <a:endParaRPr lang="en-US" sz="2400" b="1" dirty="0">
              <a:cs typeface="B Nazanin" pitchFamily="2"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71480" y="2143108"/>
            <a:ext cx="5857916" cy="3539430"/>
          </a:xfrm>
          <a:prstGeom prst="rect">
            <a:avLst/>
          </a:prstGeom>
        </p:spPr>
        <p:txBody>
          <a:bodyPr wrap="square">
            <a:spAutoFit/>
          </a:bodyPr>
          <a:lstStyle/>
          <a:p>
            <a:pPr algn="r" rtl="1"/>
            <a:r>
              <a:rPr lang="fa-IR" sz="2800" b="1" dirty="0" smtClean="0">
                <a:solidFill>
                  <a:srgbClr val="C00000"/>
                </a:solidFill>
                <a:cs typeface="B Nazanin" pitchFamily="2" charset="-78"/>
              </a:rPr>
              <a:t>گونه های زبانی</a:t>
            </a:r>
          </a:p>
          <a:p>
            <a:pPr algn="r" rtl="1">
              <a:buFont typeface="Wingdings" pitchFamily="2" charset="2"/>
              <a:buChar char="ü"/>
            </a:pPr>
            <a:r>
              <a:rPr lang="fa-IR" sz="2800" b="1" dirty="0" smtClean="0">
                <a:cs typeface="B Nazanin" pitchFamily="2" charset="-78"/>
              </a:rPr>
              <a:t>زبان ها معمولا پدیده های یکپارچه ای نیستند وشاید کمترزبانی موجود باشد که تنوع وگونه های درونی نداشته باشد .</a:t>
            </a:r>
          </a:p>
          <a:p>
            <a:pPr algn="r" rtl="1">
              <a:buFont typeface="Wingdings" pitchFamily="2" charset="2"/>
              <a:buChar char="ü"/>
            </a:pPr>
            <a:r>
              <a:rPr lang="fa-IR" sz="2800" b="1" dirty="0" smtClean="0">
                <a:cs typeface="B Nazanin" pitchFamily="2" charset="-78"/>
              </a:rPr>
              <a:t>هر زبان از جمله زبان فارسی دارای گونه های ،فردی،واجتماعی،متفاوتی است.</a:t>
            </a:r>
          </a:p>
          <a:p>
            <a:pPr algn="r" rtl="1">
              <a:buFont typeface="Wingdings" pitchFamily="2" charset="2"/>
              <a:buChar char="ü"/>
            </a:pPr>
            <a:r>
              <a:rPr lang="fa-IR" sz="2800" b="1" dirty="0" smtClean="0">
                <a:cs typeface="B Nazanin" pitchFamily="2" charset="-78"/>
              </a:rPr>
              <a:t>گونه های زبانی به دودسته اصلی تقسیم میشوند.</a:t>
            </a:r>
            <a:endParaRPr lang="en-US" sz="2800" b="1" dirty="0">
              <a:cs typeface="B Nazani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571480" y="928662"/>
            <a:ext cx="5786478" cy="6494085"/>
          </a:xfrm>
          <a:prstGeom prst="rect">
            <a:avLst/>
          </a:prstGeom>
          <a:noFill/>
        </p:spPr>
        <p:txBody>
          <a:bodyPr wrap="square" rtlCol="0">
            <a:spAutoFit/>
          </a:bodyPr>
          <a:lstStyle/>
          <a:p>
            <a:pPr algn="just" rtl="1">
              <a:buFont typeface="Wingdings" pitchFamily="2" charset="2"/>
              <a:buChar char="ü"/>
            </a:pPr>
            <a:r>
              <a:rPr lang="fa-IR" sz="3200" b="1" dirty="0" smtClean="0">
                <a:cs typeface="B Nazanin" pitchFamily="2" charset="-78"/>
              </a:rPr>
              <a:t>زبان فارسی </a:t>
            </a:r>
            <a:r>
              <a:rPr lang="fa-IR" sz="3200" b="1" dirty="0" smtClean="0">
                <a:solidFill>
                  <a:srgbClr val="C00000"/>
                </a:solidFill>
                <a:cs typeface="B Nazanin" pitchFamily="2" charset="-78"/>
              </a:rPr>
              <a:t>رمز هویت ملی ایران </a:t>
            </a:r>
            <a:r>
              <a:rPr lang="fa-IR" sz="3200" b="1" dirty="0" smtClean="0">
                <a:cs typeface="B Nazanin" pitchFamily="2" charset="-78"/>
              </a:rPr>
              <a:t>و یکی از عناصر</a:t>
            </a:r>
            <a:r>
              <a:rPr lang="fa-IR" sz="3200" b="1" dirty="0" smtClean="0">
                <a:solidFill>
                  <a:srgbClr val="C00000"/>
                </a:solidFill>
                <a:cs typeface="B Nazanin" pitchFamily="2" charset="-78"/>
              </a:rPr>
              <a:t> وحدت آفرین </a:t>
            </a:r>
            <a:r>
              <a:rPr lang="fa-IR" sz="3200" b="1" dirty="0" smtClean="0">
                <a:cs typeface="B Nazanin" pitchFamily="2" charset="-78"/>
              </a:rPr>
              <a:t>بین همه فرزندان این مرزو بوم مقدس است.</a:t>
            </a:r>
          </a:p>
          <a:p>
            <a:pPr algn="just" rtl="1">
              <a:buFont typeface="Wingdings" pitchFamily="2" charset="2"/>
              <a:buChar char="ü"/>
            </a:pPr>
            <a:r>
              <a:rPr lang="fa-IR" sz="3200" b="1" dirty="0" smtClean="0">
                <a:cs typeface="B Nazanin" pitchFamily="2" charset="-78"/>
              </a:rPr>
              <a:t>مطابق اصل پانزدهم قانون اساسی جمهوری اسلامی ایران، زبان فارسی به عنوان </a:t>
            </a:r>
            <a:r>
              <a:rPr lang="fa-IR" sz="3200" b="1" dirty="0" smtClean="0">
                <a:solidFill>
                  <a:srgbClr val="C00000"/>
                </a:solidFill>
                <a:cs typeface="B Nazanin" pitchFamily="2" charset="-78"/>
              </a:rPr>
              <a:t>زبان رسمی </a:t>
            </a:r>
            <a:r>
              <a:rPr lang="fa-IR" sz="3200" b="1" dirty="0" smtClean="0">
                <a:cs typeface="B Nazanin" pitchFamily="2" charset="-78"/>
              </a:rPr>
              <a:t>کشور برای آموزش در مدارس مورد استفاده قرار می گیرد.</a:t>
            </a:r>
          </a:p>
          <a:p>
            <a:pPr algn="just" rtl="1">
              <a:buFont typeface="Wingdings" pitchFamily="2" charset="2"/>
              <a:buChar char="ü"/>
            </a:pPr>
            <a:r>
              <a:rPr lang="fa-IR" sz="3200" b="1" dirty="0" smtClean="0">
                <a:cs typeface="B Nazanin" pitchFamily="2" charset="-78"/>
              </a:rPr>
              <a:t>بنابراین در همه مقاطع و از همه مهمتر در مقاطع </a:t>
            </a:r>
            <a:r>
              <a:rPr lang="fa-IR" sz="3200" b="1" dirty="0" smtClean="0">
                <a:solidFill>
                  <a:srgbClr val="C00000"/>
                </a:solidFill>
                <a:cs typeface="B Nazanin" pitchFamily="2" charset="-78"/>
              </a:rPr>
              <a:t>پیش دبستانی و دبستانی </a:t>
            </a:r>
            <a:r>
              <a:rPr lang="fa-IR" sz="3200" b="1" dirty="0" smtClean="0">
                <a:cs typeface="B Nazanin" pitchFamily="2" charset="-78"/>
              </a:rPr>
              <a:t>توجه کافی به مهارت های زبان آموزی لازم و ضروری است.</a:t>
            </a:r>
          </a:p>
          <a:p>
            <a:pPr algn="just" rtl="1">
              <a:buFont typeface="Wingdings" pitchFamily="2" charset="2"/>
              <a:buChar char="ü"/>
            </a:pPr>
            <a:endParaRPr lang="fa-IR" sz="3200" b="1" dirty="0" smtClean="0">
              <a:cs typeface="B Nazanin" pitchFamily="2" charset="-78"/>
            </a:endParaRPr>
          </a:p>
          <a:p>
            <a:pPr algn="just" rtl="1"/>
            <a:endParaRPr lang="en-US" sz="3200" b="1" dirty="0">
              <a:cs typeface="B Nazanin"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357166" y="1643042"/>
            <a:ext cx="6072230" cy="5016758"/>
          </a:xfrm>
          <a:prstGeom prst="rect">
            <a:avLst/>
          </a:prstGeom>
        </p:spPr>
        <p:txBody>
          <a:bodyPr wrap="square">
            <a:spAutoFit/>
          </a:bodyPr>
          <a:lstStyle/>
          <a:p>
            <a:pPr algn="just" rtl="1"/>
            <a:endParaRPr lang="fa-IR" sz="3200" b="1" dirty="0" smtClean="0">
              <a:cs typeface="B Nazanin" pitchFamily="2" charset="-78"/>
            </a:endParaRPr>
          </a:p>
          <a:p>
            <a:pPr algn="r" rtl="1"/>
            <a:r>
              <a:rPr lang="fa-IR" sz="3200" b="1" dirty="0" smtClean="0">
                <a:cs typeface="B Nazanin" pitchFamily="2" charset="-78"/>
              </a:rPr>
              <a:t>الف)گونه هایی که برای گوینده ثابت غیر قابل تغییرند وحتی با تغییر شرایط کاربردی </a:t>
            </a:r>
          </a:p>
          <a:p>
            <a:pPr algn="r" rtl="1"/>
            <a:r>
              <a:rPr lang="fa-IR" sz="3200" b="1" dirty="0" smtClean="0">
                <a:cs typeface="B Nazanin" pitchFamily="2" charset="-78"/>
              </a:rPr>
              <a:t>تغییر نمی کنند.«گونه شخصی »و«گویشی» دراین حیطه قرار دارند</a:t>
            </a:r>
            <a:br>
              <a:rPr lang="fa-IR" sz="3200" b="1" dirty="0" smtClean="0">
                <a:cs typeface="B Nazanin" pitchFamily="2" charset="-78"/>
              </a:rPr>
            </a:br>
            <a:r>
              <a:rPr lang="fa-IR" sz="3200" b="1" dirty="0" smtClean="0">
                <a:cs typeface="B Nazanin" pitchFamily="2" charset="-78"/>
              </a:rPr>
              <a:t>ب)گونه هایی که برای متکلم ثابت نیستند وبا تغییر شرایط کاربردی گوینده گونه های جدیدی را انتخاب می کند.</a:t>
            </a:r>
          </a:p>
          <a:p>
            <a:pPr algn="r" rtl="1">
              <a:buFont typeface="Wingdings" pitchFamily="2" charset="2"/>
              <a:buChar char="ü"/>
            </a:pPr>
            <a:r>
              <a:rPr lang="fa-IR" sz="3200" b="1" dirty="0" smtClean="0">
                <a:cs typeface="B Nazanin" pitchFamily="2" charset="-78"/>
              </a:rPr>
              <a:t>این دسته شامل </a:t>
            </a:r>
          </a:p>
          <a:p>
            <a:pPr algn="r" rtl="1">
              <a:buFont typeface="Wingdings" pitchFamily="2" charset="2"/>
              <a:buChar char="ü"/>
            </a:pPr>
            <a:r>
              <a:rPr lang="fa-IR" sz="3200" b="1" dirty="0" smtClean="0">
                <a:cs typeface="B Nazanin" pitchFamily="2" charset="-78"/>
              </a:rPr>
              <a:t>«سیاق»،«سبک»و«رسانه» است</a:t>
            </a:r>
            <a:endParaRPr lang="en-US" sz="3200" b="1" dirty="0">
              <a:cs typeface="B Nazanin" pitchFamily="2"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14356" y="1617345"/>
            <a:ext cx="5572164" cy="4893647"/>
          </a:xfrm>
          <a:prstGeom prst="rect">
            <a:avLst/>
          </a:prstGeom>
        </p:spPr>
        <p:txBody>
          <a:bodyPr wrap="square">
            <a:spAutoFit/>
          </a:bodyPr>
          <a:lstStyle/>
          <a:p>
            <a:pPr algn="r" rtl="1"/>
            <a:r>
              <a:rPr lang="fa-IR" sz="2400" b="1" dirty="0" smtClean="0">
                <a:solidFill>
                  <a:srgbClr val="C00000"/>
                </a:solidFill>
                <a:cs typeface="B Nazanin" pitchFamily="2" charset="-78"/>
              </a:rPr>
              <a:t>1-گونه های شخصی </a:t>
            </a:r>
          </a:p>
          <a:p>
            <a:pPr algn="r" rtl="1"/>
            <a:r>
              <a:rPr lang="fa-IR" sz="2400" b="1" dirty="0" smtClean="0">
                <a:solidFill>
                  <a:srgbClr val="C00000"/>
                </a:solidFill>
                <a:cs typeface="B Nazanin" pitchFamily="2" charset="-78"/>
              </a:rPr>
              <a:t>2-گویشی (گویش زمانی،جغرافیایی </a:t>
            </a:r>
            <a:r>
              <a:rPr lang="fa-IR" sz="2400" b="1" dirty="0" smtClean="0">
                <a:solidFill>
                  <a:srgbClr val="C00000"/>
                </a:solidFill>
                <a:cs typeface="B Nazanin" pitchFamily="2" charset="-78"/>
              </a:rPr>
              <a:t>واجتما</a:t>
            </a:r>
            <a:r>
              <a:rPr lang="fa-IR" sz="2400" b="1" dirty="0">
                <a:solidFill>
                  <a:srgbClr val="C00000"/>
                </a:solidFill>
                <a:cs typeface="B Nazanin" pitchFamily="2" charset="-78"/>
              </a:rPr>
              <a:t>ع</a:t>
            </a:r>
            <a:r>
              <a:rPr lang="fa-IR" sz="2400" b="1" dirty="0" smtClean="0">
                <a:solidFill>
                  <a:srgbClr val="C00000"/>
                </a:solidFill>
                <a:cs typeface="B Nazanin" pitchFamily="2" charset="-78"/>
              </a:rPr>
              <a:t>ی</a:t>
            </a:r>
            <a:r>
              <a:rPr lang="fa-IR" sz="2400" b="1" dirty="0" smtClean="0">
                <a:solidFill>
                  <a:srgbClr val="C00000"/>
                </a:solidFill>
                <a:cs typeface="B Nazanin" pitchFamily="2" charset="-78"/>
              </a:rPr>
              <a:t>)</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1.گونه شخصی یا فردی عبارت است از ویژگی های شخصی ای که گوینده یا نویسنده در به کاربردن زبان از خود بروز می دهد.این ویژگی ها که ممکن است درهر یک از سطوح آوایی،واژگانی و دستوری جای گیرند،به اصطلاح «تکیه کلام » نامیده می شوند.قابل ذکر است که نه تنها در کل جامعه زبانی گونه های زبانی متفاوتی وجود دارد،بلکه در گفتار و نوشتار یک گوینده ی واحد نیز بر حسب موقعیت های اجتماعی متفاوت،تنوعات فراوانی مشاهده می شود.</a:t>
            </a:r>
            <a:br>
              <a:rPr lang="fa-IR" sz="2400" b="1" dirty="0" smtClean="0">
                <a:cs typeface="B Nazanin" pitchFamily="2" charset="-78"/>
              </a:rPr>
            </a:br>
            <a:r>
              <a:rPr lang="fa-IR" sz="2400" b="1" dirty="0" smtClean="0">
                <a:cs typeface="B Nazanin" pitchFamily="2" charset="-78"/>
              </a:rPr>
              <a:t>    </a:t>
            </a:r>
            <a:endParaRPr lang="en-US" sz="2400" b="1" dirty="0">
              <a:cs typeface="B Nazanin"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3" name="Rectangle 2"/>
          <p:cNvSpPr/>
          <p:nvPr/>
        </p:nvSpPr>
        <p:spPr>
          <a:xfrm>
            <a:off x="785794" y="1214414"/>
            <a:ext cx="5643602" cy="5262979"/>
          </a:xfrm>
          <a:prstGeom prst="rect">
            <a:avLst/>
          </a:prstGeom>
        </p:spPr>
        <p:txBody>
          <a:bodyPr wrap="square">
            <a:spAutoFit/>
          </a:bodyPr>
          <a:lstStyle/>
          <a:p>
            <a:pPr algn="r" rtl="1"/>
            <a:r>
              <a:rPr lang="fa-IR" sz="2800" b="1" dirty="0" smtClean="0">
                <a:solidFill>
                  <a:srgbClr val="C00000"/>
                </a:solidFill>
                <a:cs typeface="B Nazanin" pitchFamily="2" charset="-78"/>
              </a:rPr>
              <a:t>2.گونه ی گویشی ،که خودشامل سه گونه زبانی می شود:</a:t>
            </a:r>
          </a:p>
          <a:p>
            <a:pPr algn="r" rtl="1"/>
            <a:r>
              <a:rPr lang="fa-IR" sz="2800" b="1" dirty="0" smtClean="0">
                <a:solidFill>
                  <a:srgbClr val="7030A0"/>
                </a:solidFill>
                <a:cs typeface="B Nazanin" pitchFamily="2" charset="-78"/>
              </a:rPr>
              <a:t>الف)گویش زمانی (تاریخی)،</a:t>
            </a:r>
            <a:r>
              <a:rPr lang="fa-IR" sz="2800" b="1" dirty="0" smtClean="0">
                <a:cs typeface="B Nazanin" pitchFamily="2" charset="-78"/>
              </a:rPr>
              <a:t>مانند فارسی دری پیش از دوران معاصر.</a:t>
            </a:r>
            <a:br>
              <a:rPr lang="fa-IR" sz="2800" b="1" dirty="0" smtClean="0">
                <a:cs typeface="B Nazanin" pitchFamily="2" charset="-78"/>
              </a:rPr>
            </a:br>
            <a:r>
              <a:rPr lang="fa-IR" sz="2800" b="1" dirty="0" smtClean="0">
                <a:solidFill>
                  <a:srgbClr val="7030A0"/>
                </a:solidFill>
                <a:cs typeface="B Nazanin" pitchFamily="2" charset="-78"/>
              </a:rPr>
              <a:t>ب)گویش جغرافیایی</a:t>
            </a:r>
            <a:r>
              <a:rPr lang="fa-IR" sz="2800" b="1" dirty="0" smtClean="0">
                <a:cs typeface="B Nazanin" pitchFamily="2" charset="-78"/>
              </a:rPr>
              <a:t>،که اغلب با اصطلاح </a:t>
            </a:r>
            <a:r>
              <a:rPr lang="fa-IR" sz="2800" b="1" dirty="0" smtClean="0">
                <a:solidFill>
                  <a:srgbClr val="C00000"/>
                </a:solidFill>
                <a:cs typeface="B Nazanin" pitchFamily="2" charset="-78"/>
              </a:rPr>
              <a:t>«لهجه»</a:t>
            </a:r>
            <a:r>
              <a:rPr lang="fa-IR" sz="2800" b="1" dirty="0" smtClean="0">
                <a:cs typeface="B Nazanin" pitchFamily="2" charset="-78"/>
              </a:rPr>
              <a:t>از آن یاد می شود؛مانند لهجه فارسی تهرانی،فارسی اصفهانی،فارسی کرمانی و غیره.</a:t>
            </a:r>
            <a:br>
              <a:rPr lang="fa-IR" sz="2800" b="1" dirty="0" smtClean="0">
                <a:cs typeface="B Nazanin" pitchFamily="2" charset="-78"/>
              </a:rPr>
            </a:br>
            <a:r>
              <a:rPr lang="fa-IR" sz="2800" b="1" dirty="0" smtClean="0">
                <a:cs typeface="B Nazanin" pitchFamily="2" charset="-78"/>
              </a:rPr>
              <a:t>ج) </a:t>
            </a:r>
            <a:r>
              <a:rPr lang="fa-IR" sz="2800" b="1" dirty="0" smtClean="0">
                <a:solidFill>
                  <a:srgbClr val="7030A0"/>
                </a:solidFill>
                <a:cs typeface="B Nazanin" pitchFamily="2" charset="-78"/>
              </a:rPr>
              <a:t>گویش اجتماعی،</a:t>
            </a:r>
            <a:r>
              <a:rPr lang="fa-IR" sz="2800" b="1" dirty="0" smtClean="0">
                <a:cs typeface="B Nazanin" pitchFamily="2" charset="-78"/>
              </a:rPr>
              <a:t>که گونه ای است از یک زبان که به لحاظ تفاوت در طبقه اجتماعی،سطح سواد،سن،جنس و شغل افراد مشاهده می شود.</a:t>
            </a:r>
            <a:endParaRPr lang="en-US" sz="2800" b="1" dirty="0">
              <a:cs typeface="B Nazanin" pitchFamily="2" charset="-7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1000100"/>
            <a:ext cx="5857916" cy="6740307"/>
          </a:xfrm>
          <a:prstGeom prst="rect">
            <a:avLst/>
          </a:prstGeom>
        </p:spPr>
        <p:txBody>
          <a:bodyPr wrap="square">
            <a:spAutoFit/>
          </a:bodyPr>
          <a:lstStyle/>
          <a:p>
            <a:pPr algn="r" rtl="1">
              <a:buFont typeface="Wingdings" pitchFamily="2" charset="2"/>
              <a:buChar char="ü"/>
            </a:pPr>
            <a:r>
              <a:rPr lang="fa-IR" sz="2400" b="1" dirty="0" smtClean="0">
                <a:solidFill>
                  <a:srgbClr val="C00000"/>
                </a:solidFill>
                <a:cs typeface="B Nazanin" pitchFamily="2" charset="-78"/>
              </a:rPr>
              <a:t>گونه های کاربردی(سیاقی،سبکی،رسانه ای)</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1 .</a:t>
            </a:r>
            <a:r>
              <a:rPr lang="fa-IR" sz="2400" b="1" dirty="0" smtClean="0">
                <a:solidFill>
                  <a:srgbClr val="C00000"/>
                </a:solidFill>
                <a:cs typeface="B Nazanin" pitchFamily="2" charset="-78"/>
              </a:rPr>
              <a:t>سیاق</a:t>
            </a:r>
            <a:r>
              <a:rPr lang="fa-IR" sz="2400" b="1" dirty="0" smtClean="0">
                <a:cs typeface="B Nazanin" pitchFamily="2" charset="-78"/>
              </a:rPr>
              <a:t>،عبارت است ازگونه زبانی ای که با توجه به </a:t>
            </a:r>
            <a:r>
              <a:rPr lang="fa-IR" sz="2400" b="1" dirty="0" smtClean="0">
                <a:solidFill>
                  <a:srgbClr val="7030A0"/>
                </a:solidFill>
                <a:cs typeface="B Nazanin" pitchFamily="2" charset="-78"/>
              </a:rPr>
              <a:t>ویژگی های گفتمانی کلام یا متن</a:t>
            </a:r>
            <a:r>
              <a:rPr lang="fa-IR" sz="2400" b="1" dirty="0" smtClean="0">
                <a:cs typeface="B Nazanin" pitchFamily="2" charset="-78"/>
              </a:rPr>
              <a:t> تقسیم بندی می شود؛</a:t>
            </a:r>
          </a:p>
          <a:p>
            <a:pPr algn="r" rtl="1">
              <a:buFont typeface="Wingdings" pitchFamily="2" charset="2"/>
              <a:buChar char="ü"/>
            </a:pPr>
            <a:r>
              <a:rPr lang="fa-IR" sz="2400" b="1" dirty="0" smtClean="0">
                <a:cs typeface="B Nazanin" pitchFamily="2" charset="-78"/>
              </a:rPr>
              <a:t>مثل سیاق اداری،سیاق علمی،سیاق متون درسی،سیاق آگهی های تجاری و غیره .</a:t>
            </a:r>
            <a:br>
              <a:rPr lang="fa-IR" sz="2400" b="1" dirty="0" smtClean="0">
                <a:cs typeface="B Nazanin" pitchFamily="2" charset="-78"/>
              </a:rPr>
            </a:br>
            <a:r>
              <a:rPr lang="fa-IR" sz="2400" b="1" dirty="0" smtClean="0">
                <a:cs typeface="B Nazanin" pitchFamily="2" charset="-78"/>
              </a:rPr>
              <a:t>      </a:t>
            </a:r>
            <a:r>
              <a:rPr lang="fa-IR" sz="2400" b="1" dirty="0" smtClean="0">
                <a:solidFill>
                  <a:srgbClr val="C00000"/>
                </a:solidFill>
                <a:cs typeface="B Nazanin" pitchFamily="2" charset="-78"/>
              </a:rPr>
              <a:t>2.سبک،</a:t>
            </a:r>
            <a:r>
              <a:rPr lang="fa-IR" sz="2400" b="1" dirty="0" smtClean="0">
                <a:cs typeface="B Nazanin" pitchFamily="2" charset="-78"/>
              </a:rPr>
              <a:t>گونه ای زبان است که با توجه </a:t>
            </a:r>
            <a:r>
              <a:rPr lang="fa-IR" sz="2400" b="1" dirty="0" smtClean="0">
                <a:solidFill>
                  <a:srgbClr val="7030A0"/>
                </a:solidFill>
                <a:cs typeface="B Nazanin" pitchFamily="2" charset="-78"/>
              </a:rPr>
              <a:t>به نوع رابطه گوینده (یا نویسنده)با شنونده(یا خواننده)</a:t>
            </a:r>
            <a:r>
              <a:rPr lang="fa-IR" sz="2400" b="1" dirty="0" smtClean="0">
                <a:cs typeface="B Nazanin" pitchFamily="2" charset="-78"/>
              </a:rPr>
              <a:t>تعیین می  شود. میزان صمیمیت،آشنایی،رابطه شغلی،فاصله اجتماعی وعواملی ازاین دست باعث می شود که ما از انواع سبکها مثل سبک رسمی،نیمه رسمی،غیر رسمی،محاوره ای وعامیانه استفاده کنیم.</a:t>
            </a:r>
            <a:br>
              <a:rPr lang="fa-IR" sz="2400" b="1" dirty="0" smtClean="0">
                <a:cs typeface="B Nazanin" pitchFamily="2" charset="-78"/>
              </a:rPr>
            </a:br>
            <a:r>
              <a:rPr lang="fa-IR" sz="2400" b="1" dirty="0" smtClean="0">
                <a:cs typeface="B Nazanin" pitchFamily="2" charset="-78"/>
              </a:rPr>
              <a:t>     </a:t>
            </a:r>
            <a:r>
              <a:rPr lang="fa-IR" sz="2400" b="1" dirty="0" smtClean="0">
                <a:solidFill>
                  <a:srgbClr val="C00000"/>
                </a:solidFill>
                <a:cs typeface="B Nazanin" pitchFamily="2" charset="-78"/>
              </a:rPr>
              <a:t>3.رسانه</a:t>
            </a:r>
            <a:r>
              <a:rPr lang="fa-IR" sz="2400" b="1" dirty="0" smtClean="0">
                <a:cs typeface="B Nazanin" pitchFamily="2" charset="-78"/>
              </a:rPr>
              <a:t>،که به لحاظ آن میتوانیم دو نوع زبان </a:t>
            </a:r>
            <a:r>
              <a:rPr lang="fa-IR" sz="2400" b="1" dirty="0" smtClean="0">
                <a:solidFill>
                  <a:srgbClr val="7030A0"/>
                </a:solidFill>
                <a:cs typeface="B Nazanin" pitchFamily="2" charset="-78"/>
              </a:rPr>
              <a:t>شفاهی(گفتاری)</a:t>
            </a:r>
            <a:r>
              <a:rPr lang="fa-IR" sz="2400" b="1" dirty="0" smtClean="0">
                <a:cs typeface="B Nazanin" pitchFamily="2" charset="-78"/>
              </a:rPr>
              <a:t>و</a:t>
            </a:r>
            <a:r>
              <a:rPr lang="fa-IR" sz="2400" b="1" dirty="0" smtClean="0">
                <a:solidFill>
                  <a:srgbClr val="7030A0"/>
                </a:solidFill>
                <a:cs typeface="B Nazanin" pitchFamily="2" charset="-78"/>
              </a:rPr>
              <a:t>مکتوب(نوشتاری)</a:t>
            </a:r>
            <a:r>
              <a:rPr lang="fa-IR" sz="2400" b="1" dirty="0" smtClean="0">
                <a:cs typeface="B Nazanin" pitchFamily="2" charset="-78"/>
              </a:rPr>
              <a:t>قائل شویم.زبان گفتاری و نوشتاری هر کدام داری ویژگی های خاص خود هستند. این دو گونه زبان در سطوح </a:t>
            </a:r>
            <a:r>
              <a:rPr lang="fa-IR" sz="2400" b="1" dirty="0" smtClean="0">
                <a:solidFill>
                  <a:schemeClr val="accent2">
                    <a:lumMod val="50000"/>
                  </a:schemeClr>
                </a:solidFill>
                <a:cs typeface="B Nazanin" pitchFamily="2" charset="-78"/>
              </a:rPr>
              <a:t>آوایی</a:t>
            </a:r>
            <a:r>
              <a:rPr lang="fa-IR" sz="2400" b="1" dirty="0" smtClean="0">
                <a:cs typeface="B Nazanin" pitchFamily="2" charset="-78"/>
              </a:rPr>
              <a:t> (ن</a:t>
            </a:r>
            <a:r>
              <a:rPr lang="fa-IR" sz="2400" b="1" u="sng" dirty="0" smtClean="0">
                <a:solidFill>
                  <a:srgbClr val="FF0000"/>
                </a:solidFill>
                <a:cs typeface="B Nazanin" pitchFamily="2" charset="-78"/>
              </a:rPr>
              <a:t>ا</a:t>
            </a:r>
            <a:r>
              <a:rPr lang="fa-IR" sz="2400" b="1" dirty="0" smtClean="0">
                <a:cs typeface="B Nazanin" pitchFamily="2" charset="-78"/>
              </a:rPr>
              <a:t>ن ون</a:t>
            </a:r>
            <a:r>
              <a:rPr lang="fa-IR" sz="2400" b="1" dirty="0" smtClean="0">
                <a:solidFill>
                  <a:srgbClr val="FF0000"/>
                </a:solidFill>
                <a:cs typeface="B Nazanin" pitchFamily="2" charset="-78"/>
              </a:rPr>
              <a:t>و</a:t>
            </a:r>
            <a:r>
              <a:rPr lang="fa-IR" sz="2400" b="1" dirty="0" smtClean="0">
                <a:cs typeface="B Nazanin" pitchFamily="2" charset="-78"/>
              </a:rPr>
              <a:t>ن)،</a:t>
            </a:r>
            <a:r>
              <a:rPr lang="fa-IR" sz="2400" b="1" dirty="0" smtClean="0">
                <a:solidFill>
                  <a:schemeClr val="tx2">
                    <a:lumMod val="50000"/>
                  </a:schemeClr>
                </a:solidFill>
                <a:cs typeface="B Nazanin" pitchFamily="2" charset="-78"/>
              </a:rPr>
              <a:t>واژگانی</a:t>
            </a:r>
            <a:r>
              <a:rPr lang="fa-IR" sz="2400" b="1" dirty="0" smtClean="0">
                <a:cs typeface="B Nazanin" pitchFamily="2" charset="-78"/>
              </a:rPr>
              <a:t>(بینی،دماغ)و </a:t>
            </a:r>
            <a:r>
              <a:rPr lang="fa-IR" sz="2400" b="1" dirty="0" smtClean="0">
                <a:solidFill>
                  <a:schemeClr val="accent1">
                    <a:lumMod val="50000"/>
                  </a:schemeClr>
                </a:solidFill>
                <a:cs typeface="B Nazanin" pitchFamily="2" charset="-78"/>
              </a:rPr>
              <a:t>دستوری</a:t>
            </a:r>
            <a:r>
              <a:rPr lang="fa-IR" sz="2400" b="1" dirty="0" smtClean="0">
                <a:cs typeface="B Nazanin" pitchFamily="2" charset="-78"/>
              </a:rPr>
              <a:t> (به خانه ی آنها </a:t>
            </a:r>
            <a:r>
              <a:rPr lang="fa-IR" sz="2400" b="1" u="sng" dirty="0" smtClean="0">
                <a:solidFill>
                  <a:srgbClr val="FF0000"/>
                </a:solidFill>
                <a:cs typeface="B Nazanin" pitchFamily="2" charset="-78"/>
              </a:rPr>
              <a:t>رفتم</a:t>
            </a:r>
            <a:r>
              <a:rPr lang="fa-IR" sz="2400" b="1" dirty="0" smtClean="0">
                <a:cs typeface="B Nazanin" pitchFamily="2" charset="-78"/>
              </a:rPr>
              <a:t>.</a:t>
            </a:r>
            <a:r>
              <a:rPr lang="fa-IR" sz="2400" b="1" u="sng" dirty="0" smtClean="0">
                <a:solidFill>
                  <a:srgbClr val="FF0000"/>
                </a:solidFill>
                <a:cs typeface="B Nazanin" pitchFamily="2" charset="-78"/>
              </a:rPr>
              <a:t>رفتم</a:t>
            </a:r>
            <a:r>
              <a:rPr lang="fa-IR" sz="2400" b="1" dirty="0" smtClean="0">
                <a:cs typeface="B Nazanin" pitchFamily="2" charset="-78"/>
              </a:rPr>
              <a:t> خونشون)باهم تفاوت دارند.</a:t>
            </a:r>
            <a:br>
              <a:rPr lang="fa-IR" sz="2400" b="1" dirty="0" smtClean="0">
                <a:cs typeface="B Nazanin" pitchFamily="2" charset="-78"/>
              </a:rPr>
            </a:br>
            <a:endParaRPr lang="en-US" sz="2400" b="1" dirty="0">
              <a:cs typeface="B Nazanin" pitchFamily="2"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71480" y="1643042"/>
            <a:ext cx="5715040" cy="5693866"/>
          </a:xfrm>
          <a:prstGeom prst="rect">
            <a:avLst/>
          </a:prstGeom>
        </p:spPr>
        <p:txBody>
          <a:bodyPr wrap="square">
            <a:spAutoFit/>
          </a:bodyPr>
          <a:lstStyle/>
          <a:p>
            <a:pPr lvl="1" algn="just" rtl="1">
              <a:buFont typeface="Wingdings" pitchFamily="2" charset="2"/>
              <a:buChar char="ü"/>
            </a:pPr>
            <a:r>
              <a:rPr lang="fa-IR" sz="2800" b="1" dirty="0" smtClean="0">
                <a:solidFill>
                  <a:srgbClr val="C00000"/>
                </a:solidFill>
                <a:cs typeface="B Nazanin" pitchFamily="2" charset="-78"/>
              </a:rPr>
              <a:t>علوم زبانی</a:t>
            </a:r>
          </a:p>
          <a:p>
            <a:pPr algn="just" rtl="1">
              <a:buFont typeface="Wingdings" pitchFamily="2" charset="2"/>
              <a:buChar char="ü"/>
            </a:pPr>
            <a:r>
              <a:rPr lang="fa-IR" sz="2800" b="1" dirty="0" smtClean="0">
                <a:cs typeface="B Nazanin" pitchFamily="2" charset="-78"/>
              </a:rPr>
              <a:t> فردیناند دوسوسور به عنوان پدرزبانشناسی نوین شناخته شده است. زبانشناسی برگرفته ازنظریات اوست. </a:t>
            </a:r>
          </a:p>
          <a:p>
            <a:pPr algn="just" rtl="1">
              <a:buFont typeface="Wingdings" pitchFamily="2" charset="2"/>
              <a:buChar char="ü"/>
            </a:pPr>
            <a:r>
              <a:rPr lang="fa-IR" sz="2800" b="1" dirty="0" smtClean="0">
                <a:cs typeface="B Nazanin" pitchFamily="2" charset="-78"/>
              </a:rPr>
              <a:t>به طور کلی می توان گفت زبان</a:t>
            </a:r>
          </a:p>
          <a:p>
            <a:pPr algn="just" rtl="1"/>
            <a:r>
              <a:rPr lang="fa-IR" sz="2800" b="1" dirty="0" smtClean="0">
                <a:cs typeface="B Nazanin" pitchFamily="2" charset="-78"/>
              </a:rPr>
              <a:t> شناسی  </a:t>
            </a:r>
            <a:r>
              <a:rPr lang="fa-IR" sz="2800" b="1" dirty="0" smtClean="0">
                <a:solidFill>
                  <a:srgbClr val="7030A0"/>
                </a:solidFill>
                <a:cs typeface="B Nazanin" pitchFamily="2" charset="-78"/>
              </a:rPr>
              <a:t>توصیفی درباره  ی ماهیت</a:t>
            </a:r>
          </a:p>
          <a:p>
            <a:pPr algn="just" rtl="1"/>
            <a:r>
              <a:rPr lang="fa-IR" sz="2800" b="1" dirty="0" smtClean="0">
                <a:solidFill>
                  <a:srgbClr val="7030A0"/>
                </a:solidFill>
                <a:cs typeface="B Nazanin" pitchFamily="2" charset="-78"/>
              </a:rPr>
              <a:t>زبان  انسان و نظام حاکم بر آن است </a:t>
            </a:r>
            <a:r>
              <a:rPr lang="fa-IR" sz="2800" b="1" dirty="0" smtClean="0">
                <a:cs typeface="B Nazanin" pitchFamily="2" charset="-78"/>
              </a:rPr>
              <a:t>یا به طور خاص درباره ی </a:t>
            </a:r>
            <a:r>
              <a:rPr lang="fa-IR" sz="2800" b="1" dirty="0" smtClean="0">
                <a:solidFill>
                  <a:srgbClr val="7030A0"/>
                </a:solidFill>
                <a:cs typeface="B Nazanin" pitchFamily="2" charset="-78"/>
              </a:rPr>
              <a:t>ساخت وکار </a:t>
            </a:r>
            <a:r>
              <a:rPr lang="fa-IR" sz="2800" b="1" dirty="0" smtClean="0">
                <a:cs typeface="B Nazanin" pitchFamily="2" charset="-78"/>
              </a:rPr>
              <a:t>یک زبان مثل زبان فارسی گفتگو می کند.</a:t>
            </a:r>
          </a:p>
          <a:p>
            <a:pPr algn="just" rtl="1">
              <a:buFont typeface="Wingdings" pitchFamily="2" charset="2"/>
              <a:buChar char="ü"/>
            </a:pPr>
            <a:endParaRPr lang="fa-IR" sz="2800" b="1" dirty="0" smtClean="0">
              <a:cs typeface="B Nazanin" pitchFamily="2" charset="-78"/>
            </a:endParaRPr>
          </a:p>
          <a:p>
            <a:pPr algn="just" rtl="1">
              <a:buFont typeface="Wingdings" pitchFamily="2" charset="2"/>
              <a:buChar char="ü"/>
            </a:pPr>
            <a:endParaRPr lang="fa-IR" sz="2800" b="1" dirty="0" smtClean="0">
              <a:cs typeface="B Nazanin" pitchFamily="2" charset="-78"/>
            </a:endParaRPr>
          </a:p>
          <a:p>
            <a:pPr algn="just" rtl="1">
              <a:buFont typeface="Wingdings" pitchFamily="2" charset="2"/>
              <a:buChar char="ü"/>
            </a:pPr>
            <a:endParaRPr lang="fa-IR" sz="2800" b="1" dirty="0" smtClean="0">
              <a:cs typeface="B Nazanin" pitchFamily="2" charset="-78"/>
            </a:endParaRPr>
          </a:p>
          <a:p>
            <a:pPr algn="just" rtl="1"/>
            <a:endParaRPr lang="en-US" sz="2800" b="1" dirty="0">
              <a:cs typeface="B Nazanin" pitchFamily="2"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1785926" y="1714480"/>
            <a:ext cx="3429000" cy="4401205"/>
          </a:xfrm>
          <a:prstGeom prst="rect">
            <a:avLst/>
          </a:prstGeom>
        </p:spPr>
        <p:txBody>
          <a:bodyPr>
            <a:spAutoFit/>
          </a:bodyPr>
          <a:lstStyle/>
          <a:p>
            <a:pPr algn="just" rtl="1"/>
            <a:r>
              <a:rPr lang="fa-IR" sz="2800" b="1" dirty="0" smtClean="0">
                <a:cs typeface="B Nazanin" pitchFamily="2" charset="-78"/>
              </a:rPr>
              <a:t>زبانشناسان در حوزه های </a:t>
            </a:r>
            <a:r>
              <a:rPr lang="fa-IR" sz="2800" b="1" dirty="0" smtClean="0">
                <a:solidFill>
                  <a:srgbClr val="C00000"/>
                </a:solidFill>
                <a:cs typeface="B Nazanin" pitchFamily="2" charset="-78"/>
              </a:rPr>
              <a:t>آواشناسی،</a:t>
            </a:r>
          </a:p>
          <a:p>
            <a:pPr algn="just" rtl="1"/>
            <a:r>
              <a:rPr lang="fa-IR" sz="2800" b="1" dirty="0" smtClean="0">
                <a:solidFill>
                  <a:srgbClr val="C00000"/>
                </a:solidFill>
                <a:cs typeface="B Nazanin" pitchFamily="2" charset="-78"/>
              </a:rPr>
              <a:t>واژه شناسی،</a:t>
            </a:r>
          </a:p>
          <a:p>
            <a:pPr algn="just" rtl="1"/>
            <a:r>
              <a:rPr lang="fa-IR" sz="2800" b="1" dirty="0" smtClean="0">
                <a:solidFill>
                  <a:srgbClr val="C00000"/>
                </a:solidFill>
                <a:cs typeface="B Nazanin" pitchFamily="2" charset="-78"/>
              </a:rPr>
              <a:t>نحو و معنا شناسی،</a:t>
            </a:r>
          </a:p>
          <a:p>
            <a:pPr algn="just" rtl="1"/>
            <a:r>
              <a:rPr lang="fa-IR" sz="2800" b="1" dirty="0" smtClean="0">
                <a:solidFill>
                  <a:srgbClr val="C00000"/>
                </a:solidFill>
                <a:cs typeface="B Nazanin" pitchFamily="2" charset="-78"/>
              </a:rPr>
              <a:t>منظور شناسی</a:t>
            </a:r>
          </a:p>
          <a:p>
            <a:pPr algn="just" rtl="1"/>
            <a:r>
              <a:rPr lang="fa-IR" sz="2800" b="1" dirty="0" smtClean="0">
                <a:cs typeface="B Nazanin" pitchFamily="2" charset="-78"/>
              </a:rPr>
              <a:t>و</a:t>
            </a:r>
            <a:r>
              <a:rPr lang="fa-IR" sz="2800" b="1" dirty="0" smtClean="0">
                <a:solidFill>
                  <a:srgbClr val="C00000"/>
                </a:solidFill>
                <a:cs typeface="B Nazanin" pitchFamily="2" charset="-78"/>
              </a:rPr>
              <a:t> سخن کاوی </a:t>
            </a:r>
          </a:p>
          <a:p>
            <a:pPr algn="just" rtl="1"/>
            <a:r>
              <a:rPr lang="fa-IR" sz="2800" b="1" dirty="0" smtClean="0">
                <a:cs typeface="B Nazanin" pitchFamily="2" charset="-78"/>
              </a:rPr>
              <a:t>به مطالعه زبان انسان یا یک زبان خاص(مثل </a:t>
            </a:r>
          </a:p>
          <a:p>
            <a:pPr algn="just" rtl="1"/>
            <a:r>
              <a:rPr lang="fa-IR" sz="2800" b="1" dirty="0" smtClean="0">
                <a:cs typeface="B Nazanin" pitchFamily="2" charset="-78"/>
              </a:rPr>
              <a:t>فارسی)می پردازند.</a:t>
            </a:r>
          </a:p>
          <a:p>
            <a:pPr algn="just" rtl="1"/>
            <a:endParaRPr lang="en-US" sz="2800" b="1" dirty="0">
              <a:cs typeface="B Nazanin" pitchFamily="2" charset="-7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500034"/>
            <a:ext cx="6072230" cy="7848302"/>
          </a:xfrm>
          <a:prstGeom prst="rect">
            <a:avLst/>
          </a:prstGeom>
        </p:spPr>
        <p:txBody>
          <a:bodyPr wrap="square">
            <a:spAutoFit/>
          </a:bodyPr>
          <a:lstStyle/>
          <a:p>
            <a:pPr algn="just" rtl="1"/>
            <a:r>
              <a:rPr lang="fa-IR" b="1" dirty="0" smtClean="0">
                <a:solidFill>
                  <a:srgbClr val="C00000"/>
                </a:solidFill>
                <a:cs typeface="B Nazanin" pitchFamily="2" charset="-78"/>
              </a:rPr>
              <a:t>شاخه های اصلی این علم عبارتند از:</a:t>
            </a:r>
          </a:p>
          <a:p>
            <a:pPr algn="just" rtl="1"/>
            <a:r>
              <a:rPr lang="fa-IR" b="1" dirty="0" smtClean="0">
                <a:cs typeface="B Nazanin" pitchFamily="2" charset="-78"/>
              </a:rPr>
              <a:t/>
            </a:r>
            <a:br>
              <a:rPr lang="fa-IR" b="1" dirty="0" smtClean="0">
                <a:cs typeface="B Nazanin" pitchFamily="2" charset="-78"/>
              </a:rPr>
            </a:br>
            <a:r>
              <a:rPr lang="fa-IR" b="1" dirty="0" smtClean="0">
                <a:cs typeface="B Nazanin" pitchFamily="2" charset="-78"/>
              </a:rPr>
              <a:t>1)    </a:t>
            </a:r>
            <a:r>
              <a:rPr lang="fa-IR" b="1" dirty="0" smtClean="0">
                <a:solidFill>
                  <a:srgbClr val="C00000"/>
                </a:solidFill>
                <a:cs typeface="B Nazanin" pitchFamily="2" charset="-78"/>
              </a:rPr>
              <a:t>آواشناسی: </a:t>
            </a:r>
            <a:r>
              <a:rPr lang="en-US" b="1" dirty="0" smtClean="0">
                <a:solidFill>
                  <a:schemeClr val="accent3">
                    <a:lumMod val="50000"/>
                  </a:schemeClr>
                </a:solidFill>
                <a:cs typeface="B Nazanin" pitchFamily="2" charset="-78"/>
              </a:rPr>
              <a:t>Phonetics</a:t>
            </a:r>
            <a:r>
              <a:rPr lang="en-US" b="1" dirty="0" smtClean="0">
                <a:cs typeface="B Nazanin" pitchFamily="2" charset="-78"/>
              </a:rPr>
              <a:t> </a:t>
            </a:r>
            <a:r>
              <a:rPr lang="fa-IR" b="1" dirty="0" smtClean="0">
                <a:cs typeface="B Nazanin" pitchFamily="2" charset="-78"/>
              </a:rPr>
              <a:t>مطالعه ی </a:t>
            </a:r>
            <a:r>
              <a:rPr lang="fa-IR" b="1" dirty="0" smtClean="0">
                <a:solidFill>
                  <a:srgbClr val="7030A0"/>
                </a:solidFill>
                <a:cs typeface="B Nazanin" pitchFamily="2" charset="-78"/>
              </a:rPr>
              <a:t>ایجاد و ادراک </a:t>
            </a:r>
            <a:r>
              <a:rPr lang="fa-IR" b="1" dirty="0" smtClean="0">
                <a:cs typeface="B Nazanin" pitchFamily="2" charset="-78"/>
              </a:rPr>
              <a:t>صداهاست. در ارتباط با صدا های زبان است و این که چگونه صداها به صورت بند بند ایجاد میشوند و همچنین شنونده چگونه آن ها را دریافت میکند. </a:t>
            </a:r>
          </a:p>
          <a:p>
            <a:pPr algn="just" rtl="1"/>
            <a:r>
              <a:rPr lang="fa-IR" b="1" dirty="0" smtClean="0">
                <a:cs typeface="B Nazanin" pitchFamily="2" charset="-78"/>
              </a:rPr>
              <a:t/>
            </a:r>
            <a:br>
              <a:rPr lang="fa-IR" b="1" dirty="0" smtClean="0">
                <a:cs typeface="B Nazanin" pitchFamily="2" charset="-78"/>
              </a:rPr>
            </a:br>
            <a:r>
              <a:rPr lang="en-US" b="1" dirty="0" smtClean="0">
                <a:cs typeface="B Nazanin" pitchFamily="2" charset="-78"/>
              </a:rPr>
              <a:t>Phonetic </a:t>
            </a:r>
            <a:r>
              <a:rPr lang="fa-IR" b="1" dirty="0" smtClean="0">
                <a:cs typeface="B Nazanin" pitchFamily="2" charset="-78"/>
              </a:rPr>
              <a:t>ارتباط نزدیکی با علم صوت سناسی دارد و از تکنیک های مشابهی با صوت شناسی استفاده میکند.آواشناسی شامل سه رشته ی زیر می باشد:</a:t>
            </a:r>
          </a:p>
          <a:p>
            <a:pPr algn="just" rtl="1"/>
            <a:r>
              <a:rPr lang="fa-IR" b="1" dirty="0" smtClean="0">
                <a:cs typeface="B Nazanin" pitchFamily="2" charset="-78"/>
              </a:rPr>
              <a:t/>
            </a:r>
            <a:br>
              <a:rPr lang="fa-IR" b="1" dirty="0" smtClean="0">
                <a:cs typeface="B Nazanin" pitchFamily="2" charset="-78"/>
              </a:rPr>
            </a:br>
            <a:r>
              <a:rPr lang="fa-IR" b="1" dirty="0" smtClean="0">
                <a:cs typeface="B Nazanin" pitchFamily="2" charset="-78"/>
              </a:rPr>
              <a:t>الف) تولید صداهای گفتاری ب)مطالعه فرایند تولید فیزیکی و انتقال و مخابره ی صدا های گفتاری ج)مطالعه فرایند ادراک صداهای گفتاری</a:t>
            </a:r>
          </a:p>
          <a:p>
            <a:pPr algn="just" rtl="1"/>
            <a:r>
              <a:rPr lang="fa-IR" b="1" dirty="0" smtClean="0">
                <a:cs typeface="B Nazanin" pitchFamily="2" charset="-78"/>
              </a:rPr>
              <a:t/>
            </a:r>
            <a:br>
              <a:rPr lang="fa-IR" b="1" dirty="0" smtClean="0">
                <a:cs typeface="B Nazanin" pitchFamily="2" charset="-78"/>
              </a:rPr>
            </a:br>
            <a:r>
              <a:rPr lang="fa-IR" b="1" dirty="0" smtClean="0">
                <a:cs typeface="B Nazanin" pitchFamily="2" charset="-78"/>
              </a:rPr>
              <a:t>2)    علم نحو: علم نحو (</a:t>
            </a:r>
            <a:r>
              <a:rPr lang="en-US" b="1" dirty="0" smtClean="0">
                <a:cs typeface="B Nazanin" pitchFamily="2" charset="-78"/>
              </a:rPr>
              <a:t>Syntax) </a:t>
            </a:r>
            <a:r>
              <a:rPr lang="fa-IR" b="1" dirty="0" smtClean="0">
                <a:cs typeface="B Nazanin" pitchFamily="2" charset="-78"/>
              </a:rPr>
              <a:t>مطالعه ساختار جملات است و تلاش میکند که توضیح دهد بر اساس قواعد, چه ساختاری از نظر گرامری در یک زبان خاص صحیح است. این قوانین </a:t>
            </a:r>
            <a:r>
              <a:rPr lang="fa-IR" b="1" dirty="0" smtClean="0">
                <a:cs typeface="B Nazanin" pitchFamily="2" charset="-78"/>
              </a:rPr>
              <a:t>ساختاری چه </a:t>
            </a:r>
            <a:r>
              <a:rPr lang="fa-IR" b="1" dirty="0" smtClean="0">
                <a:cs typeface="B Nazanin" pitchFamily="2" charset="-78"/>
              </a:rPr>
              <a:t>اصولی را مشخص میکنند</a:t>
            </a:r>
          </a:p>
          <a:p>
            <a:pPr algn="just" rtl="1"/>
            <a:r>
              <a:rPr lang="fa-IR" b="1" dirty="0" smtClean="0">
                <a:cs typeface="B Nazanin" pitchFamily="2" charset="-78"/>
              </a:rPr>
              <a:t>.</a:t>
            </a:r>
            <a:br>
              <a:rPr lang="fa-IR" b="1" dirty="0" smtClean="0">
                <a:cs typeface="B Nazanin" pitchFamily="2" charset="-78"/>
              </a:rPr>
            </a:br>
            <a:r>
              <a:rPr lang="fa-IR" b="1" dirty="0" smtClean="0">
                <a:cs typeface="B Nazanin" pitchFamily="2" charset="-78"/>
              </a:rPr>
              <a:t>به عنوان مثال ساختار اصولی زبان انگلیسی به صورت فاعل –</a:t>
            </a:r>
            <a:r>
              <a:rPr lang="fa-IR" b="1" dirty="0" smtClean="0">
                <a:cs typeface="B Nazanin" pitchFamily="2" charset="-78"/>
              </a:rPr>
              <a:t>فعل–مفعول است مانندجمله زیر </a:t>
            </a:r>
            <a:r>
              <a:rPr lang="fa-IR" b="1" dirty="0" smtClean="0">
                <a:cs typeface="B Nazanin" pitchFamily="2" charset="-78"/>
              </a:rPr>
              <a:t>(</a:t>
            </a:r>
            <a:r>
              <a:rPr lang="en-US" b="1" dirty="0" smtClean="0">
                <a:cs typeface="B Nazanin" pitchFamily="2" charset="-78"/>
              </a:rPr>
              <a:t>John hit the ball ) </a:t>
            </a:r>
            <a:r>
              <a:rPr lang="fa-IR" b="1" dirty="0" smtClean="0">
                <a:cs typeface="B Nazanin" pitchFamily="2" charset="-78"/>
              </a:rPr>
              <a:t>فرایند دگر سازی به شما این امکان را میدهد که ساختاری متفاوت مانند (</a:t>
            </a:r>
            <a:r>
              <a:rPr lang="en-US" b="1" dirty="0" smtClean="0">
                <a:cs typeface="B Nazanin" pitchFamily="2" charset="-78"/>
              </a:rPr>
              <a:t>The ball </a:t>
            </a:r>
            <a:r>
              <a:rPr lang="en-US" b="1" dirty="0" err="1" smtClean="0">
                <a:cs typeface="B Nazanin" pitchFamily="2" charset="-78"/>
              </a:rPr>
              <a:t>washit</a:t>
            </a:r>
            <a:r>
              <a:rPr lang="en-US" b="1" dirty="0" smtClean="0">
                <a:cs typeface="B Nazanin" pitchFamily="2" charset="-78"/>
              </a:rPr>
              <a:t> by John) </a:t>
            </a:r>
            <a:r>
              <a:rPr lang="fa-IR" b="1" dirty="0" smtClean="0">
                <a:cs typeface="B Nazanin" pitchFamily="2" charset="-78"/>
              </a:rPr>
              <a:t>را ایجادکنید.</a:t>
            </a:r>
          </a:p>
          <a:p>
            <a:pPr algn="just" rtl="1"/>
            <a:r>
              <a:rPr lang="fa-IR" b="1" dirty="0" smtClean="0">
                <a:cs typeface="B Nazanin" pitchFamily="2" charset="-78"/>
              </a:rPr>
              <a:t/>
            </a:r>
            <a:br>
              <a:rPr lang="fa-IR" b="1" dirty="0" smtClean="0">
                <a:cs typeface="B Nazanin" pitchFamily="2" charset="-78"/>
              </a:rPr>
            </a:br>
            <a:r>
              <a:rPr lang="fa-IR" b="1" dirty="0" smtClean="0">
                <a:cs typeface="B Nazanin" pitchFamily="2" charset="-78"/>
              </a:rPr>
              <a:t>3)    معنا شناسی: معنا شناسی (</a:t>
            </a:r>
            <a:r>
              <a:rPr lang="en-US" b="1" dirty="0" smtClean="0">
                <a:cs typeface="B Nazanin" pitchFamily="2" charset="-78"/>
              </a:rPr>
              <a:t>Semantics) </a:t>
            </a:r>
            <a:r>
              <a:rPr lang="fa-IR" b="1" dirty="0" smtClean="0">
                <a:cs typeface="B Nazanin" pitchFamily="2" charset="-78"/>
              </a:rPr>
              <a:t>علم مطالعه ی معناست و تلاش این علم بر آن است که توضیح دهد که چگونه معانی را درک میکنیم. و همچنین چگونه از این ادراک برای تولید جملات استفاده میکنیم. معناشناسی ارتباط گسترده ای با علم منطق در فلسفه دارد.</a:t>
            </a:r>
          </a:p>
          <a:p>
            <a:pPr algn="just" rtl="1"/>
            <a:r>
              <a:rPr lang="fa-IR" b="1" dirty="0" smtClean="0">
                <a:cs typeface="B Nazanin" pitchFamily="2" charset="-78"/>
              </a:rPr>
              <a:t/>
            </a:r>
            <a:br>
              <a:rPr lang="fa-IR" b="1" dirty="0" smtClean="0">
                <a:cs typeface="B Nazanin" pitchFamily="2" charset="-78"/>
              </a:rPr>
            </a:br>
            <a:endParaRPr lang="en-US" b="1" dirty="0">
              <a:cs typeface="B Nazanin" pitchFamily="2"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71480" y="1071538"/>
            <a:ext cx="5643602" cy="6370975"/>
          </a:xfrm>
          <a:prstGeom prst="rect">
            <a:avLst/>
          </a:prstGeom>
        </p:spPr>
        <p:txBody>
          <a:bodyPr wrap="square">
            <a:spAutoFit/>
          </a:bodyPr>
          <a:lstStyle/>
          <a:p>
            <a:pPr algn="just" rtl="1"/>
            <a:r>
              <a:rPr lang="fa-IR" sz="2400" b="1" dirty="0" smtClean="0">
                <a:cs typeface="B Nazanin" pitchFamily="2" charset="-78"/>
              </a:rPr>
              <a:t> 4)    </a:t>
            </a:r>
            <a:r>
              <a:rPr lang="fa-IR" sz="2400" b="1" dirty="0" smtClean="0">
                <a:solidFill>
                  <a:srgbClr val="C00000"/>
                </a:solidFill>
                <a:cs typeface="B Nazanin" pitchFamily="2" charset="-78"/>
              </a:rPr>
              <a:t>واژه شناسی:</a:t>
            </a:r>
            <a:r>
              <a:rPr lang="fa-IR" sz="2400" b="1" dirty="0" smtClean="0">
                <a:cs typeface="B Nazanin" pitchFamily="2" charset="-78"/>
              </a:rPr>
              <a:t>در این حوزه به ساخت واژه اعم از مقوله های واژگانی و قواعد حاکم بر ساخت آن پرداخته می شود.</a:t>
            </a:r>
          </a:p>
          <a:p>
            <a:pPr algn="just" rtl="1"/>
            <a:r>
              <a:rPr lang="fa-IR" sz="2400" b="1" dirty="0" smtClean="0">
                <a:solidFill>
                  <a:srgbClr val="C00000"/>
                </a:solidFill>
                <a:cs typeface="B Nazanin" pitchFamily="2" charset="-78"/>
              </a:rPr>
              <a:t>5)منظور شناسی: </a:t>
            </a:r>
            <a:r>
              <a:rPr lang="fa-IR" sz="2400" b="1" dirty="0" smtClean="0">
                <a:cs typeface="B Nazanin" pitchFamily="2" charset="-78"/>
              </a:rPr>
              <a:t>به مطالعه منظور و هدف متکلم در ادای جملات و اینکه عوامل برون زبانی چه تاثیری در تبلور معنای جمله ها دارد می پردازد.</a:t>
            </a:r>
          </a:p>
          <a:p>
            <a:pPr algn="just" rtl="1"/>
            <a:r>
              <a:rPr lang="fa-IR" sz="2400" b="1" dirty="0" smtClean="0">
                <a:cs typeface="B Nazanin" pitchFamily="2" charset="-78"/>
              </a:rPr>
              <a:t/>
            </a:r>
            <a:br>
              <a:rPr lang="fa-IR" sz="2400" b="1" dirty="0" smtClean="0">
                <a:cs typeface="B Nazanin" pitchFamily="2" charset="-78"/>
              </a:rPr>
            </a:br>
            <a:r>
              <a:rPr lang="fa-IR" sz="2400" b="1" dirty="0" smtClean="0">
                <a:solidFill>
                  <a:srgbClr val="C00000"/>
                </a:solidFill>
                <a:cs typeface="B Nazanin" pitchFamily="2" charset="-78"/>
              </a:rPr>
              <a:t>6)    سخن کاوی: </a:t>
            </a:r>
            <a:r>
              <a:rPr lang="fa-IR" sz="2400" b="1" dirty="0" smtClean="0">
                <a:cs typeface="B Nazanin" pitchFamily="2" charset="-78"/>
              </a:rPr>
              <a:t>شاخه علمی جدیدی از زبانشناسی است که به گفتمان شناسی و تجزیه و تحلیل کلام می پردازدکه در آن به  مجموعه شرايط اجتماعي ، زمينه </a:t>
            </a:r>
          </a:p>
          <a:p>
            <a:pPr algn="just" rtl="1"/>
            <a:r>
              <a:rPr lang="fa-IR" sz="2400" b="1" dirty="0" smtClean="0">
                <a:cs typeface="B Nazanin" pitchFamily="2" charset="-78"/>
              </a:rPr>
              <a:t>وقوع متن يا نوشتار ، گفتار ، ارتباطات غيركلامي (زبان بدن)و رابطه ساختار و واژه ها نگريسته مي شود.</a:t>
            </a:r>
          </a:p>
          <a:p>
            <a:pPr algn="just" rtl="1"/>
            <a:r>
              <a:rPr lang="fa-IR" sz="2400" b="1" dirty="0" smtClean="0">
                <a:cs typeface="B Nazanin" pitchFamily="2" charset="-78"/>
              </a:rPr>
              <a:t>. اهمیت این نوع مطالعات زبانی در امر آموزش زبان مادری بسیار زیاد است،بخصوص مطالعه سخن نوشتاری که می تواند در امر آموزش و ارزیابی مهارتهای خواندن ونوشتن نقش عمده ای ایفا کند.</a:t>
            </a:r>
            <a:endParaRPr lang="en-US" sz="2400" b="1" dirty="0">
              <a:cs typeface="B Nazanin" pitchFamily="2" charset="-78"/>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433923"/>
            <a:ext cx="5929354" cy="7478970"/>
          </a:xfrm>
          <a:prstGeom prst="rect">
            <a:avLst/>
          </a:prstGeom>
        </p:spPr>
        <p:txBody>
          <a:bodyPr wrap="square">
            <a:spAutoFit/>
          </a:bodyPr>
          <a:lstStyle/>
          <a:p>
            <a:pPr algn="just" rtl="1">
              <a:buFont typeface="Wingdings" pitchFamily="2" charset="2"/>
              <a:buChar char="ü"/>
            </a:pPr>
            <a:r>
              <a:rPr lang="fa-IR" sz="2400" b="1" dirty="0" smtClean="0">
                <a:cs typeface="B Nazanin" pitchFamily="2" charset="-78"/>
              </a:rPr>
              <a:t>علم زبان شناسی مانند هر علم دیگری از </a:t>
            </a:r>
            <a:r>
              <a:rPr lang="fa-IR" sz="2400" b="1" dirty="0" smtClean="0">
                <a:solidFill>
                  <a:srgbClr val="7030A0"/>
                </a:solidFill>
                <a:cs typeface="B Nazanin" pitchFamily="2" charset="-78"/>
              </a:rPr>
              <a:t>دستاورد های علوم  دیگر </a:t>
            </a:r>
            <a:r>
              <a:rPr lang="fa-IR" sz="2400" b="1" dirty="0" smtClean="0">
                <a:cs typeface="B Nazanin" pitchFamily="2" charset="-78"/>
              </a:rPr>
              <a:t>بهره جسته و خود نیز متقابلا در رشته های گوناگون کاربرد پیدا کرده است </a:t>
            </a:r>
            <a:r>
              <a:rPr lang="fa-IR" sz="2400" b="1" dirty="0" smtClean="0">
                <a:solidFill>
                  <a:srgbClr val="C00000"/>
                </a:solidFill>
                <a:cs typeface="B Nazanin" pitchFamily="2" charset="-78"/>
              </a:rPr>
              <a:t>روانشناسی زبان،جامعه شناسی،عصب شناسی زبان و زبانشناسی آموزشی </a:t>
            </a:r>
            <a:r>
              <a:rPr lang="fa-IR" sz="2400" b="1" dirty="0" smtClean="0">
                <a:cs typeface="B Nazanin" pitchFamily="2" charset="-78"/>
              </a:rPr>
              <a:t>ازجمله </a:t>
            </a:r>
            <a:r>
              <a:rPr lang="fa-IR" sz="2400" b="1" dirty="0" smtClean="0">
                <a:solidFill>
                  <a:srgbClr val="7030A0"/>
                </a:solidFill>
                <a:cs typeface="B Nazanin" pitchFamily="2" charset="-78"/>
              </a:rPr>
              <a:t>علوم میان رشته ای </a:t>
            </a:r>
            <a:r>
              <a:rPr lang="fa-IR" sz="2400" b="1" dirty="0" smtClean="0">
                <a:cs typeface="B Nazanin" pitchFamily="2" charset="-78"/>
              </a:rPr>
              <a:t>هستند که از پیوند زبانشناسی وعلوم دیگر به وجود آمده اند.</a:t>
            </a:r>
          </a:p>
          <a:p>
            <a:pPr algn="just" rtl="1">
              <a:buFont typeface="Wingdings" pitchFamily="2" charset="2"/>
              <a:buChar char="ü"/>
            </a:pPr>
            <a:r>
              <a:rPr lang="fa-IR" sz="2400" b="1" dirty="0" smtClean="0">
                <a:cs typeface="B Nazanin" pitchFamily="2" charset="-78"/>
              </a:rPr>
              <a:t>در آموزش زبان مادری از جمله آموزش زبان فارسی توجه به اصول و یافته های این رشته های علمی اهمیت زیادی دارد.</a:t>
            </a:r>
          </a:p>
          <a:p>
            <a:pPr algn="just" rtl="1"/>
            <a:endParaRPr lang="fa-IR" sz="2400" b="1" dirty="0" smtClean="0">
              <a:cs typeface="B Nazanin" pitchFamily="2" charset="-78"/>
            </a:endParaRPr>
          </a:p>
          <a:p>
            <a:pPr algn="just" rtl="1">
              <a:buFont typeface="Wingdings" pitchFamily="2" charset="2"/>
              <a:buChar char="ü"/>
            </a:pPr>
            <a:r>
              <a:rPr lang="fa-IR" sz="2400" b="1" dirty="0" smtClean="0">
                <a:solidFill>
                  <a:srgbClr val="C00000"/>
                </a:solidFill>
                <a:cs typeface="B Nazanin" pitchFamily="2" charset="-78"/>
              </a:rPr>
              <a:t>روانشناسی زبان </a:t>
            </a:r>
            <a:r>
              <a:rPr lang="fa-IR" sz="2400" b="1" dirty="0" smtClean="0">
                <a:cs typeface="B Nazanin" pitchFamily="2" charset="-78"/>
              </a:rPr>
              <a:t>به </a:t>
            </a:r>
            <a:r>
              <a:rPr lang="fa-IR" sz="2400" b="1" u="sng" dirty="0" smtClean="0">
                <a:cs typeface="B Nazanin" pitchFamily="2" charset="-78"/>
              </a:rPr>
              <a:t>مسائل مربوط به یادگیری زبان </a:t>
            </a:r>
            <a:r>
              <a:rPr lang="fa-IR" sz="2400" b="1" dirty="0" smtClean="0">
                <a:cs typeface="B Nazanin" pitchFamily="2" charset="-78"/>
              </a:rPr>
              <a:t>و</a:t>
            </a:r>
            <a:r>
              <a:rPr lang="fa-IR" sz="2400" b="1" dirty="0" smtClean="0">
                <a:solidFill>
                  <a:srgbClr val="C00000"/>
                </a:solidFill>
                <a:cs typeface="B Nazanin" pitchFamily="2" charset="-78"/>
              </a:rPr>
              <a:t>جامعه شناسی زبان </a:t>
            </a:r>
            <a:r>
              <a:rPr lang="fa-IR" sz="2400" b="1" dirty="0" smtClean="0">
                <a:cs typeface="B Nazanin" pitchFamily="2" charset="-78"/>
              </a:rPr>
              <a:t>به </a:t>
            </a:r>
            <a:r>
              <a:rPr lang="fa-IR" sz="2400" b="1" u="sng" dirty="0" smtClean="0">
                <a:cs typeface="B Nazanin" pitchFamily="2" charset="-78"/>
              </a:rPr>
              <a:t>ویژگی های اجتماعی زبان ومسائلی همچون برنامه ریزی زبانی،دوزبانگی وپدیده هایی همچون لهجه وگویش</a:t>
            </a:r>
            <a:r>
              <a:rPr lang="fa-IR" sz="2400" b="1" dirty="0" smtClean="0">
                <a:cs typeface="B Nazanin" pitchFamily="2" charset="-78"/>
              </a:rPr>
              <a:t> و</a:t>
            </a:r>
            <a:r>
              <a:rPr lang="fa-IR" sz="2400" b="1" dirty="0" smtClean="0">
                <a:solidFill>
                  <a:srgbClr val="C00000"/>
                </a:solidFill>
                <a:cs typeface="B Nazanin" pitchFamily="2" charset="-78"/>
              </a:rPr>
              <a:t>عصب شناسی </a:t>
            </a:r>
            <a:r>
              <a:rPr lang="fa-IR" sz="2400" b="1" dirty="0" smtClean="0">
                <a:cs typeface="B Nazanin" pitchFamily="2" charset="-78"/>
              </a:rPr>
              <a:t>زبان به بررسی </a:t>
            </a:r>
            <a:r>
              <a:rPr lang="fa-IR" sz="2400" b="1" u="sng" dirty="0" smtClean="0">
                <a:cs typeface="B Nazanin" pitchFamily="2" charset="-78"/>
              </a:rPr>
              <a:t>رابطه زبان و مغز و همچنین نابسامانیهای زبانی اعم از اختلالات شنیداری،زبان پریشی حسی و ادراکی،اختلالات گفتاری مثل لکنت زبان و زبان پریشیهای مختلف</a:t>
            </a:r>
            <a:r>
              <a:rPr lang="fa-IR" sz="2400" b="1" dirty="0" smtClean="0">
                <a:cs typeface="B Nazanin" pitchFamily="2" charset="-78"/>
              </a:rPr>
              <a:t> می پردازند.</a:t>
            </a:r>
          </a:p>
          <a:p>
            <a:pPr algn="just" rtl="1"/>
            <a:r>
              <a:rPr lang="fa-IR" sz="2400" b="1" dirty="0" smtClean="0">
                <a:cs typeface="B Nazanin" pitchFamily="2" charset="-78"/>
              </a:rPr>
              <a:t/>
            </a:r>
            <a:br>
              <a:rPr lang="fa-IR" sz="2400" b="1" dirty="0" smtClean="0">
                <a:cs typeface="B Nazanin" pitchFamily="2" charset="-78"/>
              </a:rPr>
            </a:br>
            <a:endParaRPr lang="en-US" sz="2400" b="1" dirty="0">
              <a:cs typeface="B Nazanin" pitchFamily="2" charset="-7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2714612"/>
            <a:ext cx="5214974" cy="1200329"/>
          </a:xfrm>
          <a:prstGeom prst="rect">
            <a:avLst/>
          </a:prstGeom>
        </p:spPr>
        <p:txBody>
          <a:bodyPr wrap="square">
            <a:spAutoFit/>
          </a:bodyPr>
          <a:lstStyle/>
          <a:p>
            <a:pPr algn="r" rtl="1"/>
            <a:r>
              <a:rPr lang="fa-IR" sz="3600" dirty="0" smtClean="0">
                <a:cs typeface="2  Titr" pitchFamily="2" charset="-78"/>
              </a:rPr>
              <a:t>.مهارت های زبان شفاهی و نقش آنها در دوره دبستان</a:t>
            </a:r>
            <a:endParaRPr lang="en-US" sz="3600" dirty="0">
              <a:cs typeface="2  Titr"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mng7\Desktop\پاور\24.jpg"/>
          <p:cNvPicPr>
            <a:picLocks noChangeAspect="1" noChangeArrowheads="1"/>
          </p:cNvPicPr>
          <p:nvPr/>
        </p:nvPicPr>
        <p:blipFill>
          <a:blip r:embed="rId3" cstate="print"/>
          <a:srcRect/>
          <a:stretch>
            <a:fillRect/>
          </a:stretch>
        </p:blipFill>
        <p:spPr bwMode="auto">
          <a:xfrm>
            <a:off x="0" y="0"/>
            <a:ext cx="6858000" cy="9144000"/>
          </a:xfrm>
          <a:prstGeom prst="rect">
            <a:avLst/>
          </a:prstGeom>
          <a:noFill/>
        </p:spPr>
      </p:pic>
      <p:sp>
        <p:nvSpPr>
          <p:cNvPr id="2" name="TextBox 1"/>
          <p:cNvSpPr txBox="1"/>
          <p:nvPr/>
        </p:nvSpPr>
        <p:spPr>
          <a:xfrm>
            <a:off x="785794" y="1285852"/>
            <a:ext cx="5500725" cy="4154984"/>
          </a:xfrm>
          <a:prstGeom prst="rect">
            <a:avLst/>
          </a:prstGeom>
          <a:noFill/>
        </p:spPr>
        <p:txBody>
          <a:bodyPr wrap="square" rtlCol="0">
            <a:spAutoFit/>
          </a:bodyPr>
          <a:lstStyle/>
          <a:p>
            <a:pPr algn="just" rtl="1">
              <a:buFont typeface="Wingdings" pitchFamily="2" charset="2"/>
              <a:buChar char="ü"/>
            </a:pPr>
            <a:endParaRPr lang="en-US" sz="4400" b="1" dirty="0" smtClean="0">
              <a:cs typeface="B Nazanin" pitchFamily="2" charset="-78"/>
            </a:endParaRPr>
          </a:p>
          <a:p>
            <a:pPr algn="just" rtl="1">
              <a:buFont typeface="Wingdings" pitchFamily="2" charset="2"/>
              <a:buChar char="ü"/>
            </a:pPr>
            <a:r>
              <a:rPr lang="fa-IR" sz="4400" b="1" dirty="0" smtClean="0">
                <a:cs typeface="B Nazanin" pitchFamily="2" charset="-78"/>
              </a:rPr>
              <a:t>همه انسان ها بدون توجه به زبان پدر و مادر خود، زبان رایج در جامعه ای را که در آن زندگی می کنند را می آموزند.</a:t>
            </a:r>
            <a:endParaRPr lang="en-US" sz="4400" b="1" dirty="0">
              <a:cs typeface="B Nazanin"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1142976"/>
            <a:ext cx="6143668" cy="7171194"/>
          </a:xfrm>
          <a:prstGeom prst="rect">
            <a:avLst/>
          </a:prstGeom>
        </p:spPr>
        <p:txBody>
          <a:bodyPr wrap="square">
            <a:spAutoFit/>
          </a:bodyPr>
          <a:lstStyle/>
          <a:p>
            <a:pPr algn="r" rtl="1">
              <a:buFont typeface="Wingdings" pitchFamily="2" charset="2"/>
              <a:buChar char="ü"/>
            </a:pPr>
            <a:r>
              <a:rPr lang="fa-IR" sz="2000" b="1" dirty="0" smtClean="0">
                <a:solidFill>
                  <a:srgbClr val="C00000"/>
                </a:solidFill>
                <a:cs typeface="B Nazanin" pitchFamily="2" charset="-78"/>
              </a:rPr>
              <a:t>مهارت های زبانی و نقش آن ها در پیشبرد اهداف آموزشی</a:t>
            </a:r>
          </a:p>
          <a:p>
            <a:pPr algn="r" rtl="1"/>
            <a:r>
              <a:rPr lang="fa-IR" sz="2000" b="1" dirty="0" smtClean="0">
                <a:cs typeface="B Nazanin" pitchFamily="2" charset="-78"/>
              </a:rPr>
              <a:t>  </a:t>
            </a:r>
          </a:p>
          <a:p>
            <a:pPr algn="r" rtl="1">
              <a:buFont typeface="Wingdings" pitchFamily="2" charset="2"/>
              <a:buChar char="ü"/>
            </a:pPr>
            <a:r>
              <a:rPr lang="fa-IR" sz="2000" b="1" dirty="0" smtClean="0">
                <a:cs typeface="B Nazanin" pitchFamily="2" charset="-78"/>
              </a:rPr>
              <a:t>پدیده زبان در جوامع انسانی به دو صورت </a:t>
            </a:r>
            <a:r>
              <a:rPr lang="fa-IR" sz="2000" b="1" dirty="0" smtClean="0">
                <a:solidFill>
                  <a:srgbClr val="C00000"/>
                </a:solidFill>
                <a:cs typeface="B Nazanin" pitchFamily="2" charset="-78"/>
              </a:rPr>
              <a:t>گفتاری</a:t>
            </a:r>
            <a:r>
              <a:rPr lang="fa-IR" sz="2000" b="1" dirty="0" smtClean="0">
                <a:cs typeface="B Nazanin" pitchFamily="2" charset="-78"/>
              </a:rPr>
              <a:t> (</a:t>
            </a:r>
            <a:r>
              <a:rPr lang="fa-IR" sz="2000" b="1" dirty="0" smtClean="0">
                <a:solidFill>
                  <a:srgbClr val="7030A0"/>
                </a:solidFill>
                <a:cs typeface="B Nazanin" pitchFamily="2" charset="-78"/>
              </a:rPr>
              <a:t>صحبت کردن و گوش دادن)</a:t>
            </a:r>
            <a:r>
              <a:rPr lang="fa-IR" sz="2000" b="1" dirty="0" smtClean="0">
                <a:cs typeface="B Nazanin" pitchFamily="2" charset="-78"/>
              </a:rPr>
              <a:t> و </a:t>
            </a:r>
            <a:r>
              <a:rPr lang="fa-IR" sz="2000" b="1" dirty="0" smtClean="0">
                <a:solidFill>
                  <a:srgbClr val="C00000"/>
                </a:solidFill>
                <a:cs typeface="B Nazanin" pitchFamily="2" charset="-78"/>
              </a:rPr>
              <a:t>نوشتاری </a:t>
            </a:r>
            <a:r>
              <a:rPr lang="fa-IR" sz="2000" b="1" dirty="0" smtClean="0">
                <a:solidFill>
                  <a:srgbClr val="7030A0"/>
                </a:solidFill>
                <a:cs typeface="B Nazanin" pitchFamily="2" charset="-78"/>
              </a:rPr>
              <a:t>(خواندن و نوشتن) </a:t>
            </a:r>
            <a:r>
              <a:rPr lang="fa-IR" sz="2000" b="1" dirty="0" smtClean="0">
                <a:cs typeface="B Nazanin" pitchFamily="2" charset="-78"/>
              </a:rPr>
              <a:t>در امر ارتباط و ارسال یا دریافت پیام و ایفای دیگر نقش های زبان به کار گرفته می شود. این چهار رکن زبان را مهارت های زبانی می نامیم. توجه کافی به تقویت و افزایش این چهار مهارت لازم  هر برنامه آموزشی است.</a:t>
            </a:r>
          </a:p>
          <a:p>
            <a:pPr algn="r" rtl="1">
              <a:buFont typeface="Wingdings" pitchFamily="2" charset="2"/>
              <a:buChar char="ü"/>
            </a:pPr>
            <a:endParaRPr lang="fa-IR" sz="2000" b="1" dirty="0" smtClean="0">
              <a:cs typeface="B Nazanin" pitchFamily="2" charset="-78"/>
            </a:endParaRPr>
          </a:p>
          <a:p>
            <a:pPr algn="r" rtl="1">
              <a:buFont typeface="Wingdings" pitchFamily="2" charset="2"/>
              <a:buChar char="ü"/>
            </a:pPr>
            <a:r>
              <a:rPr lang="fa-IR" sz="2000" b="1" dirty="0" smtClean="0">
                <a:cs typeface="B Nazanin" pitchFamily="2" charset="-78"/>
              </a:rPr>
              <a:t> دانش آموزانی که به مهارت های گوش کردن صحیح و درک مطالب شفاهی تسلط کافی داشته باشند، و بتوانند از زبان گفتاری خود به خوبی استفاده کنند و مطالب مورد نظر را به نحو احسن بیان می کنند به طور حتم مهارت خواندن را به درستی می آموزند و چگونگی تولید زبان مکتوب و متون نوشتاری آگاهی ذهنی و مهارت عملی می یابند. </a:t>
            </a:r>
            <a:br>
              <a:rPr lang="fa-IR" sz="2000" b="1" dirty="0" smtClean="0">
                <a:cs typeface="B Nazanin" pitchFamily="2" charset="-78"/>
              </a:rPr>
            </a:br>
            <a:r>
              <a:rPr lang="fa-IR" sz="2000" b="1" dirty="0" smtClean="0">
                <a:cs typeface="B Nazanin" pitchFamily="2" charset="-78"/>
              </a:rPr>
              <a:t>      </a:t>
            </a:r>
          </a:p>
          <a:p>
            <a:pPr algn="r" rtl="1">
              <a:buFont typeface="Wingdings" pitchFamily="2" charset="2"/>
              <a:buChar char="ü"/>
            </a:pPr>
            <a:r>
              <a:rPr lang="fa-IR" sz="2000" b="1" dirty="0" smtClean="0">
                <a:cs typeface="B Nazanin" pitchFamily="2" charset="-78"/>
              </a:rPr>
              <a:t>از طرف دیگر دانش آموزانی که از خواندن لذت می برند و به دنبال آن مطالب زیادی می خوانند، با افزایش ذخایر واژگانی و آشنایی با محتوای متون مختلف هم مطالب شفاهی دیگران را به خوبی درک می کنند و هم بهتر از دیگران صحبت می کنند. </a:t>
            </a:r>
          </a:p>
          <a:p>
            <a:pPr algn="r" rtl="1">
              <a:buFont typeface="Wingdings" pitchFamily="2" charset="2"/>
              <a:buChar char="ü"/>
            </a:pPr>
            <a:r>
              <a:rPr lang="fa-IR" sz="2000" b="1" dirty="0" smtClean="0">
                <a:cs typeface="B Nazanin" pitchFamily="2" charset="-78"/>
              </a:rPr>
              <a:t>بنابراین ارتباط مستحکم و زنجیروار این چهار مهارت زبانی، باید معلمان را بدان سو رهنمون شود که در انتخاب روش تدریس و ارزشیابی فعالیت های تدریس-یادگیری همواره این ارتباط همه جانبه را در نظر داشته باشیم. </a:t>
            </a:r>
            <a:br>
              <a:rPr lang="fa-IR" sz="2000" b="1" dirty="0" smtClean="0">
                <a:cs typeface="B Nazanin" pitchFamily="2" charset="-78"/>
              </a:rPr>
            </a:br>
            <a:endParaRPr lang="en-US" sz="2000" b="1" dirty="0">
              <a:cs typeface="B Nazanin" pitchFamily="2" charset="-78"/>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14356" y="1500166"/>
            <a:ext cx="5715040" cy="4832092"/>
          </a:xfrm>
          <a:prstGeom prst="rect">
            <a:avLst/>
          </a:prstGeom>
        </p:spPr>
        <p:txBody>
          <a:bodyPr wrap="square">
            <a:spAutoFit/>
          </a:bodyPr>
          <a:lstStyle/>
          <a:p>
            <a:pPr algn="just" rtl="1"/>
            <a:r>
              <a:rPr lang="fa-IR" sz="2800" b="1" dirty="0" smtClean="0">
                <a:solidFill>
                  <a:srgbClr val="C00000"/>
                </a:solidFill>
                <a:cs typeface="B Nazanin" pitchFamily="2" charset="-78"/>
              </a:rPr>
              <a:t>مهارت های گفتاری (گوش دادن و صحبت کردن)</a:t>
            </a:r>
          </a:p>
          <a:p>
            <a:pPr algn="just" rtl="1"/>
            <a:endParaRPr lang="fa-IR" sz="2800" b="1" dirty="0" smtClean="0">
              <a:solidFill>
                <a:srgbClr val="C00000"/>
              </a:solidFill>
              <a:cs typeface="B Nazanin" pitchFamily="2" charset="-78"/>
            </a:endParaRPr>
          </a:p>
          <a:p>
            <a:pPr algn="just" rtl="1">
              <a:buFont typeface="Wingdings" pitchFamily="2" charset="2"/>
              <a:buChar char="ü"/>
            </a:pPr>
            <a:r>
              <a:rPr lang="fa-IR" sz="2800" b="1" dirty="0" smtClean="0">
                <a:cs typeface="B Nazanin" pitchFamily="2" charset="-78"/>
              </a:rPr>
              <a:t>مهارت های گفتاری یا شفاهی یعنی </a:t>
            </a:r>
            <a:r>
              <a:rPr lang="fa-IR" sz="2800" b="1" dirty="0" smtClean="0">
                <a:solidFill>
                  <a:srgbClr val="7030A0"/>
                </a:solidFill>
                <a:cs typeface="B Nazanin" pitchFamily="2" charset="-78"/>
              </a:rPr>
              <a:t>گوش دادن و صحبت کردن</a:t>
            </a:r>
            <a:r>
              <a:rPr lang="fa-IR" sz="2800" b="1" dirty="0" smtClean="0">
                <a:cs typeface="B Nazanin" pitchFamily="2" charset="-78"/>
              </a:rPr>
              <a:t> نخستین مهارت های زبان به شمار می آیند. </a:t>
            </a:r>
          </a:p>
          <a:p>
            <a:pPr algn="just" rtl="1"/>
            <a:endParaRPr lang="fa-IR" sz="2800" b="1" u="sng" dirty="0" smtClean="0">
              <a:cs typeface="B Nazanin" pitchFamily="2" charset="-78"/>
            </a:endParaRPr>
          </a:p>
          <a:p>
            <a:pPr algn="just" rtl="1">
              <a:buFont typeface="Wingdings" pitchFamily="2" charset="2"/>
              <a:buChar char="ü"/>
            </a:pPr>
            <a:r>
              <a:rPr lang="fa-IR" sz="2800" b="1" u="sng" dirty="0" smtClean="0">
                <a:cs typeface="B Nazanin" pitchFamily="2" charset="-78"/>
              </a:rPr>
              <a:t>از وظایف برنامه آموزشی این است که مهارت های شفاهی کودکان و دانش آموزان را افزایش داده و مهارت لازم را برای گفتگو در آنان تقویت کند.</a:t>
            </a:r>
            <a:endParaRPr lang="en-US" sz="2800" b="1" u="sng" dirty="0">
              <a:cs typeface="B Nazanin" pitchFamily="2" charset="-78"/>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14356" y="1857356"/>
            <a:ext cx="5715040" cy="4401205"/>
          </a:xfrm>
          <a:prstGeom prst="rect">
            <a:avLst/>
          </a:prstGeom>
        </p:spPr>
        <p:txBody>
          <a:bodyPr wrap="square">
            <a:spAutoFit/>
          </a:bodyPr>
          <a:lstStyle/>
          <a:p>
            <a:pPr algn="r" rtl="1"/>
            <a:r>
              <a:rPr lang="fa-IR" sz="2800" b="1" dirty="0" smtClean="0">
                <a:solidFill>
                  <a:srgbClr val="C00000"/>
                </a:solidFill>
                <a:cs typeface="B Nazanin" pitchFamily="2" charset="-78"/>
              </a:rPr>
              <a:t>گوش دادن دارای چهار مرحله متوالی است: </a:t>
            </a: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1) </a:t>
            </a:r>
            <a:r>
              <a:rPr lang="fa-IR" sz="2800" b="1" dirty="0" smtClean="0">
                <a:solidFill>
                  <a:srgbClr val="7030A0"/>
                </a:solidFill>
                <a:cs typeface="B Nazanin" pitchFamily="2" charset="-78"/>
              </a:rPr>
              <a:t>شنیدن</a:t>
            </a:r>
            <a:r>
              <a:rPr lang="fa-IR" sz="2800" b="1" dirty="0" smtClean="0">
                <a:cs typeface="B Nazanin" pitchFamily="2" charset="-78"/>
              </a:rPr>
              <a:t>:احساس آواهای زبانی و تمیز دادن آن ها از هم ؛</a:t>
            </a:r>
            <a:br>
              <a:rPr lang="fa-IR" sz="2800" b="1" dirty="0" smtClean="0">
                <a:cs typeface="B Nazanin" pitchFamily="2" charset="-78"/>
              </a:rPr>
            </a:br>
            <a:r>
              <a:rPr lang="fa-IR" sz="2800" b="1" dirty="0" smtClean="0">
                <a:cs typeface="B Nazanin" pitchFamily="2" charset="-78"/>
              </a:rPr>
              <a:t>2) </a:t>
            </a:r>
            <a:r>
              <a:rPr lang="fa-IR" sz="2800" b="1" dirty="0" smtClean="0">
                <a:solidFill>
                  <a:srgbClr val="7030A0"/>
                </a:solidFill>
                <a:cs typeface="B Nazanin" pitchFamily="2" charset="-78"/>
              </a:rPr>
              <a:t>دقت و تمرکز حواس</a:t>
            </a:r>
            <a:r>
              <a:rPr lang="fa-IR" sz="2800" b="1" dirty="0" smtClean="0">
                <a:cs typeface="B Nazanin" pitchFamily="2" charset="-78"/>
              </a:rPr>
              <a:t>: تمرکز بر منبع پیام و نیز خود پیام ؛</a:t>
            </a:r>
            <a:br>
              <a:rPr lang="fa-IR" sz="2800" b="1" dirty="0" smtClean="0">
                <a:cs typeface="B Nazanin" pitchFamily="2" charset="-78"/>
              </a:rPr>
            </a:br>
            <a:r>
              <a:rPr lang="fa-IR" sz="2800" b="1" dirty="0" smtClean="0">
                <a:cs typeface="B Nazanin" pitchFamily="2" charset="-78"/>
              </a:rPr>
              <a:t>3) </a:t>
            </a:r>
            <a:r>
              <a:rPr lang="fa-IR" sz="2800" b="1" dirty="0" smtClean="0">
                <a:solidFill>
                  <a:srgbClr val="7030A0"/>
                </a:solidFill>
                <a:cs typeface="B Nazanin" pitchFamily="2" charset="-78"/>
              </a:rPr>
              <a:t>دریافت</a:t>
            </a:r>
            <a:r>
              <a:rPr lang="fa-IR" sz="2800" b="1" dirty="0" smtClean="0">
                <a:cs typeface="B Nazanin" pitchFamily="2" charset="-78"/>
              </a:rPr>
              <a:t>: فهم و ادراک اولیه پیام ؛</a:t>
            </a:r>
            <a:br>
              <a:rPr lang="fa-IR" sz="2800" b="1" dirty="0" smtClean="0">
                <a:cs typeface="B Nazanin" pitchFamily="2" charset="-78"/>
              </a:rPr>
            </a:br>
            <a:r>
              <a:rPr lang="fa-IR" sz="2800" b="1" dirty="0" smtClean="0">
                <a:cs typeface="B Nazanin" pitchFamily="2" charset="-78"/>
              </a:rPr>
              <a:t>4)</a:t>
            </a:r>
            <a:r>
              <a:rPr lang="fa-IR" sz="2800" b="1" dirty="0" smtClean="0">
                <a:solidFill>
                  <a:srgbClr val="7030A0"/>
                </a:solidFill>
                <a:cs typeface="B Nazanin" pitchFamily="2" charset="-78"/>
              </a:rPr>
              <a:t>پردازش معنایی پیام</a:t>
            </a:r>
            <a:r>
              <a:rPr lang="fa-IR" sz="2800" b="1" dirty="0" smtClean="0">
                <a:cs typeface="B Nazanin" pitchFamily="2" charset="-78"/>
              </a:rPr>
              <a:t>: دریافت و جذب نهایی مقصود گوینده که منجر به عکس العمل در برابر شنیده ها می شود.</a:t>
            </a:r>
            <a:br>
              <a:rPr lang="fa-IR" sz="2800" b="1" dirty="0" smtClean="0">
                <a:cs typeface="B Nazanin" pitchFamily="2" charset="-78"/>
              </a:rPr>
            </a:br>
            <a:endParaRPr lang="en-US" sz="2800" b="1" dirty="0">
              <a:cs typeface="B Nazanin" pitchFamily="2" charset="-78"/>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357166" y="571472"/>
            <a:ext cx="6143668" cy="8094524"/>
          </a:xfrm>
          <a:prstGeom prst="rect">
            <a:avLst/>
          </a:prstGeom>
        </p:spPr>
        <p:txBody>
          <a:bodyPr wrap="square">
            <a:spAutoFit/>
          </a:bodyPr>
          <a:lstStyle/>
          <a:p>
            <a:pPr algn="just" rtl="1"/>
            <a:r>
              <a:rPr lang="fa-IR" sz="2000" b="1" dirty="0" smtClean="0">
                <a:cs typeface="B Nazanin" pitchFamily="2" charset="-78"/>
              </a:rPr>
              <a:t>گوش دادن با درجه بالای کارایی عوامل زیادی لازم دارد که از جمله آن ها می توان به عوامل "</a:t>
            </a:r>
            <a:r>
              <a:rPr lang="fa-IR" sz="2000" b="1" u="sng" dirty="0" smtClean="0">
                <a:solidFill>
                  <a:srgbClr val="7030A0"/>
                </a:solidFill>
                <a:cs typeface="B Nazanin" pitchFamily="2" charset="-78"/>
              </a:rPr>
              <a:t>برون فردی</a:t>
            </a:r>
            <a:r>
              <a:rPr lang="fa-IR" sz="2000" b="1" dirty="0" smtClean="0">
                <a:cs typeface="B Nazanin" pitchFamily="2" charset="-78"/>
              </a:rPr>
              <a:t>" مثل </a:t>
            </a:r>
            <a:r>
              <a:rPr lang="fa-IR" sz="2000" b="1" u="sng" dirty="0" smtClean="0">
                <a:cs typeface="B Nazanin" pitchFamily="2" charset="-78"/>
              </a:rPr>
              <a:t>صدای رسای گوینده، لهجه گوینده، محتوای مطلب، رسانه، سر و صدای محیط </a:t>
            </a:r>
            <a:r>
              <a:rPr lang="fa-IR" sz="2000" b="1" dirty="0" smtClean="0">
                <a:cs typeface="B Nazanin" pitchFamily="2" charset="-78"/>
              </a:rPr>
              <a:t>اشاره کرد. عوامل "درون فردی" نیز شامل سلامت ذهنی و جسمی شنونده، اطلاعات و تجربیات قبلی وی و بینش شنونده نسبت به گوینده می باشد.</a:t>
            </a:r>
          </a:p>
          <a:p>
            <a:pPr algn="just" rtl="1"/>
            <a:r>
              <a:rPr lang="fa-IR" sz="2000" b="1" dirty="0" smtClean="0">
                <a:cs typeface="B Nazanin" pitchFamily="2" charset="-78"/>
              </a:rPr>
              <a:t/>
            </a:r>
            <a:br>
              <a:rPr lang="fa-IR" sz="2000" b="1" dirty="0" smtClean="0">
                <a:cs typeface="B Nazanin" pitchFamily="2" charset="-78"/>
              </a:rPr>
            </a:br>
            <a:r>
              <a:rPr lang="fa-IR" sz="2000" b="1" dirty="0" smtClean="0">
                <a:cs typeface="B Nazanin" pitchFamily="2" charset="-78"/>
              </a:rPr>
              <a:t>بنابراین آموزگاران ودبیران باید زمینه لازم را برای تحقق عوامل یاد شده فراهم کنند.آنان باید ضمن </a:t>
            </a:r>
            <a:r>
              <a:rPr lang="fa-IR" sz="2000" b="1" u="sng" dirty="0" smtClean="0">
                <a:cs typeface="B Nazanin" pitchFamily="2" charset="-78"/>
              </a:rPr>
              <a:t>تدریس با صدای رسا </a:t>
            </a:r>
            <a:r>
              <a:rPr lang="fa-IR" sz="2000" b="1" dirty="0" smtClean="0">
                <a:cs typeface="B Nazanin" pitchFamily="2" charset="-78"/>
              </a:rPr>
              <a:t>سعی کنند تا حد امکان از </a:t>
            </a:r>
            <a:r>
              <a:rPr lang="fa-IR" sz="2000" b="1" u="sng" dirty="0" smtClean="0">
                <a:cs typeface="B Nazanin" pitchFamily="2" charset="-78"/>
              </a:rPr>
              <a:t>لهجه فارسی معیار </a:t>
            </a:r>
            <a:r>
              <a:rPr lang="fa-IR" sz="2000" b="1" dirty="0" smtClean="0">
                <a:cs typeface="B Nazanin" pitchFamily="2" charset="-78"/>
              </a:rPr>
              <a:t>استفاده کنند وهنگام صحبت کردن در </a:t>
            </a:r>
            <a:r>
              <a:rPr lang="fa-IR" sz="2000" b="1" u="sng" dirty="0" smtClean="0">
                <a:cs typeface="B Nazanin" pitchFamily="2" charset="-78"/>
              </a:rPr>
              <a:t>سرعت ادای جمله ها </a:t>
            </a:r>
            <a:r>
              <a:rPr lang="fa-IR" sz="2000" b="1" dirty="0" smtClean="0">
                <a:cs typeface="B Nazanin" pitchFamily="2" charset="-78"/>
              </a:rPr>
              <a:t>تعادل داشته </a:t>
            </a:r>
            <a:r>
              <a:rPr lang="fa-IR" sz="2000" b="1" u="sng" dirty="0" smtClean="0">
                <a:cs typeface="B Nazanin" pitchFamily="2" charset="-78"/>
              </a:rPr>
              <a:t>باشند.نه زیاد کُند ویکنواخت وبی روح صحبت کنند ونه زیاد سریع ودرهم بر هم </a:t>
            </a:r>
            <a:r>
              <a:rPr lang="fa-IR" sz="2000" b="1" dirty="0" smtClean="0">
                <a:cs typeface="B Nazanin" pitchFamily="2" charset="-78"/>
              </a:rPr>
              <a:t>.</a:t>
            </a:r>
          </a:p>
          <a:p>
            <a:pPr algn="just" rtl="1"/>
            <a:r>
              <a:rPr lang="fa-IR" sz="2000" b="1" dirty="0" smtClean="0">
                <a:cs typeface="B Nazanin" pitchFamily="2" charset="-78"/>
              </a:rPr>
              <a:t/>
            </a:r>
            <a:br>
              <a:rPr lang="fa-IR" sz="2000" b="1" dirty="0" smtClean="0">
                <a:cs typeface="B Nazanin" pitchFamily="2" charset="-78"/>
              </a:rPr>
            </a:br>
            <a:r>
              <a:rPr lang="fa-IR" sz="2000" b="1" dirty="0" smtClean="0">
                <a:cs typeface="B Nazanin" pitchFamily="2" charset="-78"/>
              </a:rPr>
              <a:t>همچنین باید ترتیبی داده شود که تا حد ممکن </a:t>
            </a:r>
            <a:r>
              <a:rPr lang="fa-IR" sz="2000" b="1" u="sng" dirty="0" smtClean="0">
                <a:cs typeface="B Nazanin" pitchFamily="2" charset="-78"/>
              </a:rPr>
              <a:t>سرو صدای محیط مزاحم گوش دادن دانش آموزان نشود</a:t>
            </a:r>
            <a:r>
              <a:rPr lang="fa-IR" sz="2000" b="1" dirty="0" smtClean="0">
                <a:cs typeface="B Nazanin" pitchFamily="2" charset="-78"/>
              </a:rPr>
              <a:t> .از طرف دیگر توجه دست اندرکاران به </a:t>
            </a:r>
            <a:r>
              <a:rPr lang="fa-IR" sz="2000" b="1" u="sng" dirty="0" smtClean="0">
                <a:cs typeface="B Nazanin" pitchFamily="2" charset="-78"/>
              </a:rPr>
              <a:t>سلامت دستگاه شنوایی دانش آموزان </a:t>
            </a:r>
            <a:r>
              <a:rPr lang="fa-IR" sz="2000" b="1" dirty="0" smtClean="0">
                <a:cs typeface="B Nazanin" pitchFamily="2" charset="-78"/>
              </a:rPr>
              <a:t>ضروری است وهر ساله باید این زمینه اقدامات لازم صورت گیرد.</a:t>
            </a:r>
          </a:p>
          <a:p>
            <a:pPr algn="just" rtl="1"/>
            <a:r>
              <a:rPr lang="fa-IR" sz="2000" b="1" dirty="0" smtClean="0">
                <a:cs typeface="B Nazanin" pitchFamily="2" charset="-78"/>
              </a:rPr>
              <a:t/>
            </a:r>
            <a:br>
              <a:rPr lang="fa-IR" sz="2000" b="1" dirty="0" smtClean="0">
                <a:cs typeface="B Nazanin" pitchFamily="2" charset="-78"/>
              </a:rPr>
            </a:br>
            <a:r>
              <a:rPr lang="fa-IR" sz="2000" b="1" u="sng" dirty="0" smtClean="0">
                <a:cs typeface="B Nazanin" pitchFamily="2" charset="-78"/>
              </a:rPr>
              <a:t>بینش دانش آموزان نسبت به معلم و موضوع درس </a:t>
            </a:r>
            <a:r>
              <a:rPr lang="fa-IR" sz="2000" b="1" dirty="0" smtClean="0">
                <a:cs typeface="B Nazanin" pitchFamily="2" charset="-78"/>
              </a:rPr>
              <a:t>نیز از عوامل درون فردی خوب گوش کردن است. آنچه باعث افزایش دقت و توجه دانش آموزان نسبت به مطالب بیان شده میگردد نگرش مثبت او به معلم و موضوع است. </a:t>
            </a:r>
            <a:r>
              <a:rPr lang="fa-IR" sz="2000" b="1" u="sng" dirty="0" smtClean="0">
                <a:cs typeface="B Nazanin" pitchFamily="2" charset="-78"/>
              </a:rPr>
              <a:t>معلمان باید با مطالعالت روانشناختی بر راه های تقویت مثبت نگرش فراگیران آگاهی و تسلط یابند. </a:t>
            </a:r>
          </a:p>
          <a:p>
            <a:pPr algn="just" rtl="1"/>
            <a:r>
              <a:rPr lang="fa-IR" sz="2000" b="1" dirty="0" smtClean="0">
                <a:cs typeface="B Nazanin" pitchFamily="2" charset="-78"/>
              </a:rPr>
              <a:t/>
            </a:r>
            <a:br>
              <a:rPr lang="fa-IR" sz="2000" b="1" dirty="0" smtClean="0">
                <a:cs typeface="B Nazanin" pitchFamily="2" charset="-78"/>
              </a:rPr>
            </a:br>
            <a:endParaRPr lang="en-US" sz="2000" b="1" dirty="0">
              <a:cs typeface="B Nazanin" pitchFamily="2" charset="-7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1000108" y="1571604"/>
            <a:ext cx="5072098" cy="5693866"/>
          </a:xfrm>
          <a:prstGeom prst="rect">
            <a:avLst/>
          </a:prstGeom>
        </p:spPr>
        <p:txBody>
          <a:bodyPr wrap="square">
            <a:spAutoFit/>
          </a:bodyPr>
          <a:lstStyle/>
          <a:p>
            <a:pPr algn="just" rtl="1"/>
            <a:r>
              <a:rPr lang="fa-IR" sz="2800" b="1" dirty="0" smtClean="0">
                <a:solidFill>
                  <a:srgbClr val="C00000"/>
                </a:solidFill>
                <a:cs typeface="B Nazanin" pitchFamily="2" charset="-78"/>
              </a:rPr>
              <a:t>انواع گوش دادن:</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1) گوش دادن حاشیه ای(منفی)</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2) گوش دادن با دقت</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3) گوش دادن فعال</a:t>
            </a:r>
          </a:p>
          <a:p>
            <a:pPr algn="r"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4) گوش دادن تحلیلی(انتقادی)</a:t>
            </a:r>
          </a:p>
          <a:p>
            <a:pPr algn="just" rtl="1"/>
            <a:endParaRPr lang="fa-IR" sz="2800" b="1" dirty="0" smtClean="0">
              <a:cs typeface="B Nazanin" pitchFamily="2" charset="-78"/>
            </a:endParaRPr>
          </a:p>
          <a:p>
            <a:pPr algn="just" rtl="1"/>
            <a:endParaRPr lang="fa-IR" sz="2800" b="1" dirty="0" smtClean="0">
              <a:cs typeface="B Nazanin" pitchFamily="2" charset="-78"/>
            </a:endParaRPr>
          </a:p>
          <a:p>
            <a:pPr algn="just" rtl="1"/>
            <a:r>
              <a:rPr lang="fa-IR" sz="2800" b="1" dirty="0" smtClean="0">
                <a:cs typeface="B Nazanin" pitchFamily="2" charset="-78"/>
              </a:rPr>
              <a:t/>
            </a:r>
            <a:br>
              <a:rPr lang="fa-IR" sz="2800" b="1" dirty="0" smtClean="0">
                <a:cs typeface="B Nazanin" pitchFamily="2" charset="-78"/>
              </a:rPr>
            </a:br>
            <a:endParaRPr lang="en-US" sz="2800" b="1" dirty="0">
              <a:cs typeface="B Nazanin" pitchFamily="2" charset="-7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642918" y="1857356"/>
            <a:ext cx="5500726" cy="5632311"/>
          </a:xfrm>
          <a:prstGeom prst="rect">
            <a:avLst/>
          </a:prstGeom>
        </p:spPr>
        <p:txBody>
          <a:bodyPr wrap="square">
            <a:spAutoFit/>
          </a:bodyPr>
          <a:lstStyle/>
          <a:p>
            <a:pPr algn="just" rtl="1"/>
            <a:r>
              <a:rPr lang="fa-IR" sz="2400" b="1" dirty="0" smtClean="0">
                <a:solidFill>
                  <a:srgbClr val="C00000"/>
                </a:solidFill>
                <a:cs typeface="B Nazanin" pitchFamily="2" charset="-78"/>
              </a:rPr>
              <a:t>1)گوش دادن حاشیه ای (منفی)</a:t>
            </a:r>
          </a:p>
          <a:p>
            <a:pPr algn="just" rtl="1">
              <a:buFont typeface="Wingdings" pitchFamily="2" charset="2"/>
              <a:buChar char="ü"/>
            </a:pPr>
            <a:r>
              <a:rPr lang="fa-IR" sz="2400" b="1" dirty="0" smtClean="0">
                <a:cs typeface="B Nazanin" pitchFamily="2" charset="-78"/>
              </a:rPr>
              <a:t>این نوع گوش دادن معمولا در </a:t>
            </a:r>
            <a:r>
              <a:rPr lang="fa-IR" sz="2400" b="1" u="sng" dirty="0" smtClean="0">
                <a:cs typeface="B Nazanin" pitchFamily="2" charset="-78"/>
              </a:rPr>
              <a:t>حاشیه یک کار دیگر که برای شنونده حایز اهمیت بیشتری است انجام می شود</a:t>
            </a:r>
            <a:r>
              <a:rPr lang="fa-IR" sz="2400" b="1" dirty="0" smtClean="0">
                <a:cs typeface="B Nazanin" pitchFamily="2" charset="-78"/>
              </a:rPr>
              <a:t>. مانند مواقعی که همزمان با مطالعه روزنامه به رادیو یا تلویزون گوش می دهیم که در این گوش دادن شنونده </a:t>
            </a:r>
            <a:r>
              <a:rPr lang="fa-IR" sz="2400" b="1" u="sng" dirty="0" smtClean="0">
                <a:cs typeface="B Nazanin" pitchFamily="2" charset="-78"/>
              </a:rPr>
              <a:t>هر از گاهی </a:t>
            </a:r>
            <a:r>
              <a:rPr lang="fa-IR" sz="2400" b="1" dirty="0" smtClean="0">
                <a:cs typeface="B Nazanin" pitchFamily="2" charset="-78"/>
              </a:rPr>
              <a:t>توجه خود را به مطلب گوینده معطوف کرده و قسمتی از مطالب او را به طور </a:t>
            </a:r>
            <a:r>
              <a:rPr lang="fa-IR" sz="2400" b="1" u="sng" dirty="0" smtClean="0">
                <a:cs typeface="B Nazanin" pitchFamily="2" charset="-78"/>
              </a:rPr>
              <a:t>انتخابی</a:t>
            </a:r>
            <a:r>
              <a:rPr lang="fa-IR" sz="2400" b="1" dirty="0" smtClean="0">
                <a:cs typeface="B Nazanin" pitchFamily="2" charset="-78"/>
              </a:rPr>
              <a:t> و با دقت بیشتر گوش می دهد. این نوع گوش دادن از </a:t>
            </a:r>
            <a:r>
              <a:rPr lang="fa-IR" sz="2400" b="1" u="sng" dirty="0" smtClean="0">
                <a:cs typeface="B Nazanin" pitchFamily="2" charset="-78"/>
              </a:rPr>
              <a:t>آفت های یادگیری </a:t>
            </a:r>
            <a:r>
              <a:rPr lang="fa-IR" sz="2400" b="1" dirty="0" smtClean="0">
                <a:cs typeface="B Nazanin" pitchFamily="2" charset="-78"/>
              </a:rPr>
              <a:t>در کلاس درس است. دانش آموز ضمن </a:t>
            </a:r>
            <a:r>
              <a:rPr lang="fa-IR" sz="2400" b="1" u="sng" dirty="0" smtClean="0">
                <a:cs typeface="B Nazanin" pitchFamily="2" charset="-78"/>
              </a:rPr>
              <a:t>مشغول شدن به کارهای دیگر یا فرو رفتن در رویا</a:t>
            </a:r>
            <a:r>
              <a:rPr lang="fa-IR" sz="2400" b="1" dirty="0" smtClean="0">
                <a:cs typeface="B Nazanin" pitchFamily="2" charset="-78"/>
              </a:rPr>
              <a:t> ارتباط مستحکمی با معلم برقرار نمی کند و ضمن شنیدن صدای معلم به طور مبهم از دریافت و پردازش پیام او غافل می شود. </a:t>
            </a:r>
            <a:r>
              <a:rPr lang="fa-IR" sz="2400" b="1" u="sng" dirty="0" smtClean="0">
                <a:cs typeface="B Nazanin" pitchFamily="2" charset="-78"/>
              </a:rPr>
              <a:t>معلم باید با شیوه های مختلف کلاس داری از این امر جلوگیری نماید. </a:t>
            </a:r>
            <a:endParaRPr lang="en-US" sz="2400" b="1" u="sng" dirty="0">
              <a:cs typeface="B Nazanin" pitchFamily="2" charset="-7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14356" y="1643042"/>
            <a:ext cx="5715040" cy="4832092"/>
          </a:xfrm>
          <a:prstGeom prst="rect">
            <a:avLst/>
          </a:prstGeom>
        </p:spPr>
        <p:txBody>
          <a:bodyPr wrap="square">
            <a:spAutoFit/>
          </a:bodyPr>
          <a:lstStyle/>
          <a:p>
            <a:pPr algn="just" rtl="1"/>
            <a:r>
              <a:rPr lang="fa-IR" sz="2800" b="1" dirty="0" smtClean="0">
                <a:solidFill>
                  <a:srgbClr val="C00000"/>
                </a:solidFill>
                <a:cs typeface="B Nazanin" pitchFamily="2" charset="-78"/>
              </a:rPr>
              <a:t>2) گوش دادن با دقت:</a:t>
            </a:r>
          </a:p>
          <a:p>
            <a:pPr algn="just" rtl="1">
              <a:buFont typeface="Wingdings" pitchFamily="2" charset="2"/>
              <a:buChar char="ü"/>
            </a:pPr>
            <a:r>
              <a:rPr lang="fa-IR" sz="2800" b="1" dirty="0" smtClean="0">
                <a:cs typeface="B Nazanin" pitchFamily="2" charset="-78"/>
              </a:rPr>
              <a:t> در این نوع گوش دادن دانش آموزان سعی می کند </a:t>
            </a:r>
            <a:r>
              <a:rPr lang="fa-IR" sz="2800" b="1" u="sng" dirty="0" smtClean="0">
                <a:cs typeface="B Nazanin" pitchFamily="2" charset="-78"/>
              </a:rPr>
              <a:t>پیام های شفاهی معلم بفهمد </a:t>
            </a:r>
            <a:r>
              <a:rPr lang="fa-IR" sz="2800" b="1" dirty="0" smtClean="0">
                <a:cs typeface="B Nazanin" pitchFamily="2" charset="-78"/>
              </a:rPr>
              <a:t>و به احترام خاص به معلم با احساس نیاز به مطلب ارائه شده </a:t>
            </a:r>
            <a:r>
              <a:rPr lang="fa-IR" sz="2800" b="1" u="sng" dirty="0" smtClean="0">
                <a:cs typeface="B Nazanin" pitchFamily="2" charset="-78"/>
              </a:rPr>
              <a:t>به دقت به سخنان معلم گوش کرده </a:t>
            </a:r>
            <a:r>
              <a:rPr lang="fa-IR" sz="2800" b="1" dirty="0" smtClean="0">
                <a:cs typeface="B Nazanin" pitchFamily="2" charset="-78"/>
              </a:rPr>
              <a:t>و واکنش هایی متناسب با بیانات معلم از خود نشان می دهد </a:t>
            </a:r>
            <a:r>
              <a:rPr lang="fa-IR" sz="2800" b="1" u="sng" dirty="0" smtClean="0">
                <a:cs typeface="B Nazanin" pitchFamily="2" charset="-78"/>
              </a:rPr>
              <a:t>گوش دادن با دقت نقطه مقابل گوش دادن حاشیه ای</a:t>
            </a:r>
            <a:r>
              <a:rPr lang="fa-IR" sz="2800" b="1" dirty="0" smtClean="0">
                <a:cs typeface="B Nazanin" pitchFamily="2" charset="-78"/>
              </a:rPr>
              <a:t> است و معلمان باید سعی کنند دانش آموزان را از گوش دادن حاشیه ای برحذر داشته باشند و آنان را به سوی گوش دادن با دقت هدایت نمایند. </a:t>
            </a:r>
            <a:endParaRPr lang="en-US" sz="2800" b="1" dirty="0">
              <a:cs typeface="B Nazanin" pitchFamily="2" charset="-78"/>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1285852"/>
            <a:ext cx="5857916" cy="4832092"/>
          </a:xfrm>
          <a:prstGeom prst="rect">
            <a:avLst/>
          </a:prstGeom>
        </p:spPr>
        <p:txBody>
          <a:bodyPr wrap="square">
            <a:spAutoFit/>
          </a:bodyPr>
          <a:lstStyle/>
          <a:p>
            <a:pPr algn="just" rtl="1"/>
            <a:r>
              <a:rPr lang="fa-IR" sz="2800" b="1" dirty="0" smtClean="0">
                <a:solidFill>
                  <a:srgbClr val="C00000"/>
                </a:solidFill>
                <a:cs typeface="B Nazanin" pitchFamily="2" charset="-78"/>
              </a:rPr>
              <a:t>3) گوش دادن فعال:</a:t>
            </a:r>
          </a:p>
          <a:p>
            <a:pPr algn="just" rtl="1">
              <a:buFont typeface="Wingdings" pitchFamily="2" charset="2"/>
              <a:buChar char="ü"/>
            </a:pPr>
            <a:r>
              <a:rPr lang="fa-IR" sz="2800" b="1" dirty="0" smtClean="0">
                <a:cs typeface="B Nazanin" pitchFamily="2" charset="-78"/>
              </a:rPr>
              <a:t> در این نوع گوش دادن دانش آموز بر حسب تجارب ذهنی و نگرش خود نسبت به معلم و موضوع درس در </a:t>
            </a:r>
            <a:r>
              <a:rPr lang="fa-IR" sz="2800" b="1" u="sng" dirty="0" smtClean="0">
                <a:cs typeface="B Nazanin" pitchFamily="2" charset="-78"/>
              </a:rPr>
              <a:t>ارتباط شفاهی با معلم فعالانه شرکت می کند</a:t>
            </a:r>
            <a:r>
              <a:rPr lang="fa-IR" sz="2800" b="1" dirty="0" smtClean="0">
                <a:cs typeface="B Nazanin" pitchFamily="2" charset="-78"/>
              </a:rPr>
              <a:t> و با این کار گوینده را به ادامه سخن </a:t>
            </a:r>
            <a:r>
              <a:rPr lang="fa-IR" sz="2800" b="1" u="sng" dirty="0" smtClean="0">
                <a:cs typeface="B Nazanin" pitchFamily="2" charset="-78"/>
              </a:rPr>
              <a:t>ترغیب</a:t>
            </a:r>
            <a:r>
              <a:rPr lang="fa-IR" sz="2800" b="1" dirty="0" smtClean="0">
                <a:cs typeface="B Nazanin" pitchFamily="2" charset="-78"/>
              </a:rPr>
              <a:t> می نماید. هرچه حسن نظر و علاقه دانش آموز به معلم و موضوع درس بیشتر باشد مطالب گوینده بهتر در ذهن او جای می گیرد. </a:t>
            </a:r>
          </a:p>
          <a:p>
            <a:pPr algn="just" rtl="1"/>
            <a:r>
              <a:rPr lang="fa-IR" sz="2800" b="1" dirty="0" smtClean="0">
                <a:cs typeface="B Nazanin" pitchFamily="2" charset="-78"/>
              </a:rPr>
              <a:t/>
            </a:r>
            <a:br>
              <a:rPr lang="fa-IR" sz="2800" b="1" dirty="0" smtClean="0">
                <a:cs typeface="B Nazanin" pitchFamily="2" charset="-78"/>
              </a:rPr>
            </a:br>
            <a:endParaRPr lang="en-US" sz="2800" b="1" dirty="0">
              <a:cs typeface="B Nazanin" pitchFamily="2" charset="-7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642918" y="1617345"/>
            <a:ext cx="5715040" cy="6001643"/>
          </a:xfrm>
          <a:prstGeom prst="rect">
            <a:avLst/>
          </a:prstGeom>
        </p:spPr>
        <p:txBody>
          <a:bodyPr wrap="square">
            <a:spAutoFit/>
          </a:bodyPr>
          <a:lstStyle/>
          <a:p>
            <a:pPr algn="just" rtl="1"/>
            <a:r>
              <a:rPr lang="fa-IR" sz="2400" b="1" dirty="0" smtClean="0">
                <a:solidFill>
                  <a:srgbClr val="C00000"/>
                </a:solidFill>
                <a:cs typeface="B Nazanin" pitchFamily="2" charset="-78"/>
              </a:rPr>
              <a:t>4) گوش دادن تحلیلی (انتقادی):</a:t>
            </a:r>
          </a:p>
          <a:p>
            <a:pPr algn="just" rtl="1">
              <a:buFont typeface="Wingdings" pitchFamily="2" charset="2"/>
              <a:buChar char="ü"/>
            </a:pPr>
            <a:r>
              <a:rPr lang="fa-IR" sz="2400" b="1" dirty="0" smtClean="0">
                <a:cs typeface="B Nazanin" pitchFamily="2" charset="-78"/>
              </a:rPr>
              <a:t> در این نوع گوش دادن شنونده با دقت کامل به سخنان گوینده گوش می دهد و </a:t>
            </a:r>
            <a:r>
              <a:rPr lang="fa-IR" sz="2400" b="1" u="sng" dirty="0" smtClean="0">
                <a:cs typeface="B Nazanin" pitchFamily="2" charset="-78"/>
              </a:rPr>
              <a:t>محتوای پیام های او را تجزیه تحلیل می کند و صحت و سقم آن ها را می سنجد و نقاط ضعف و قوت آن ها را مورد بررسی انتقادی قرار می دهد.</a:t>
            </a:r>
            <a:r>
              <a:rPr lang="fa-IR" sz="2400" b="1" dirty="0" smtClean="0">
                <a:cs typeface="B Nazanin" pitchFamily="2" charset="-78"/>
              </a:rPr>
              <a:t> از جمله مهارت های این نوع گوش دادن می توان به موارد زیر اشاره کرد: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1)    </a:t>
            </a:r>
            <a:r>
              <a:rPr lang="fa-IR" sz="2400" b="1" u="sng" dirty="0" smtClean="0">
                <a:cs typeface="B Nazanin" pitchFamily="2" charset="-78"/>
              </a:rPr>
              <a:t>تمیز دادن </a:t>
            </a:r>
            <a:r>
              <a:rPr lang="fa-IR" sz="2400" b="1" dirty="0" smtClean="0">
                <a:cs typeface="B Nazanin" pitchFamily="2" charset="-78"/>
              </a:rPr>
              <a:t>جمله های </a:t>
            </a:r>
            <a:r>
              <a:rPr lang="fa-IR" sz="2400" b="1" u="sng" dirty="0" smtClean="0">
                <a:cs typeface="B Nazanin" pitchFamily="2" charset="-78"/>
              </a:rPr>
              <a:t>صریح و روشن </a:t>
            </a:r>
            <a:r>
              <a:rPr lang="fa-IR" sz="2400" b="1" dirty="0" smtClean="0">
                <a:cs typeface="B Nazanin" pitchFamily="2" charset="-78"/>
              </a:rPr>
              <a:t>از جمله های </a:t>
            </a:r>
            <a:r>
              <a:rPr lang="fa-IR" sz="2400" b="1" u="sng" dirty="0" smtClean="0">
                <a:cs typeface="B Nazanin" pitchFamily="2" charset="-78"/>
              </a:rPr>
              <a:t>بی ربط </a:t>
            </a:r>
            <a:r>
              <a:rPr lang="fa-IR" sz="2400" b="1" dirty="0" smtClean="0">
                <a:cs typeface="B Nazanin" pitchFamily="2" charset="-78"/>
              </a:rPr>
              <a:t>و ارزیابی آن ها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2)    تمیز دادن جمله های </a:t>
            </a:r>
            <a:r>
              <a:rPr lang="fa-IR" sz="2400" b="1" u="sng" dirty="0" smtClean="0">
                <a:cs typeface="B Nazanin" pitchFamily="2" charset="-78"/>
              </a:rPr>
              <a:t>واقعی</a:t>
            </a:r>
            <a:r>
              <a:rPr lang="fa-IR" sz="2400" b="1" dirty="0" smtClean="0">
                <a:cs typeface="B Nazanin" pitchFamily="2" charset="-78"/>
              </a:rPr>
              <a:t> از جمله های </a:t>
            </a:r>
            <a:r>
              <a:rPr lang="fa-IR" sz="2400" b="1" u="sng" dirty="0" smtClean="0">
                <a:cs typeface="B Nazanin" pitchFamily="2" charset="-78"/>
              </a:rPr>
              <a:t>تخیلی</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3)    </a:t>
            </a:r>
            <a:r>
              <a:rPr lang="fa-IR" sz="2400" b="1" u="sng" dirty="0" smtClean="0">
                <a:cs typeface="B Nazanin" pitchFamily="2" charset="-78"/>
              </a:rPr>
              <a:t>شناسایی و داوری </a:t>
            </a:r>
            <a:r>
              <a:rPr lang="fa-IR" sz="2400" b="1" dirty="0" smtClean="0">
                <a:cs typeface="B Nazanin" pitchFamily="2" charset="-78"/>
              </a:rPr>
              <a:t>در مورد </a:t>
            </a:r>
            <a:r>
              <a:rPr lang="fa-IR" sz="2400" b="1" u="sng" dirty="0" smtClean="0">
                <a:cs typeface="B Nazanin" pitchFamily="2" charset="-78"/>
              </a:rPr>
              <a:t>آهنگ صدای گوینده و حالات عاطفی آن</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4)    </a:t>
            </a:r>
            <a:r>
              <a:rPr lang="fa-IR" sz="2400" b="1" u="sng" dirty="0" smtClean="0">
                <a:cs typeface="B Nazanin" pitchFamily="2" charset="-78"/>
              </a:rPr>
              <a:t>کشف و ارزیابی گرایش ها و تعصبات گوینده</a:t>
            </a:r>
            <a:endParaRPr lang="en-US" sz="2400" b="1" u="sng" dirty="0">
              <a:cs typeface="B Nazanin" pitchFamily="2" charset="-7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93851"/>
            <a:ext cx="5857916" cy="6740307"/>
          </a:xfrm>
          <a:prstGeom prst="rect">
            <a:avLst/>
          </a:prstGeom>
        </p:spPr>
        <p:txBody>
          <a:bodyPr wrap="square">
            <a:spAutoFit/>
          </a:bodyPr>
          <a:lstStyle/>
          <a:p>
            <a:pPr algn="just" rtl="1"/>
            <a:r>
              <a:rPr lang="fa-IR" sz="2400" b="1" dirty="0" smtClean="0">
                <a:solidFill>
                  <a:srgbClr val="C00000"/>
                </a:solidFill>
                <a:cs typeface="B Nazanin" pitchFamily="2" charset="-78"/>
              </a:rPr>
              <a:t>مهارت صحبت کردن</a:t>
            </a:r>
          </a:p>
          <a:p>
            <a:pPr algn="just" rtl="1">
              <a:buFont typeface="Wingdings" pitchFamily="2" charset="2"/>
              <a:buChar char="ü"/>
            </a:pPr>
            <a:r>
              <a:rPr lang="fa-IR" sz="2400" b="1" u="sng" dirty="0" smtClean="0">
                <a:cs typeface="B Nazanin" pitchFamily="2" charset="-78"/>
              </a:rPr>
              <a:t>گفتار صورت مادی زبان است </a:t>
            </a:r>
            <a:r>
              <a:rPr lang="fa-IR" sz="2400" b="1" dirty="0" smtClean="0">
                <a:cs typeface="B Nazanin" pitchFamily="2" charset="-78"/>
              </a:rPr>
              <a:t>ومی توان آن را غنی ترین و متنوع ترین شکل بیان دانست.</a:t>
            </a:r>
            <a:r>
              <a:rPr lang="fa-IR" sz="2400" b="1" u="sng" dirty="0" smtClean="0">
                <a:cs typeface="B Nazanin" pitchFamily="2" charset="-78"/>
              </a:rPr>
              <a:t>صحبت کردن دومین مهارت زبانی </a:t>
            </a:r>
            <a:r>
              <a:rPr lang="fa-IR" sz="2400" b="1" dirty="0" smtClean="0">
                <a:cs typeface="B Nazanin" pitchFamily="2" charset="-78"/>
              </a:rPr>
              <a:t>است که انسان یاد می گیرد.آموختن این مهارت ها از مراکزی مثل خانه و مهد کودک شروع می شود.تا قبل از ورود به دبستان کودکان درمدت چهار الی 6سال به فراگیری مهارت صحبت کردن می پردازد.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a:t>
            </a:r>
            <a:br>
              <a:rPr lang="fa-IR" sz="2400" b="1" dirty="0" smtClean="0">
                <a:cs typeface="B Nazanin" pitchFamily="2" charset="-78"/>
              </a:rPr>
            </a:br>
            <a:r>
              <a:rPr lang="fa-IR" sz="2400" b="1" dirty="0" smtClean="0">
                <a:cs typeface="B Nazanin" pitchFamily="2" charset="-78"/>
              </a:rPr>
              <a:t>بین سنین چهار تا پنج سالگی کودکان می توانند جملات کامل، پیچیده و بسیار شبیه به جملات بزرگسالان را به کار ببرند. در دوران کودکستان و دبستان واژگان کودک به سرعت افزایش یافته، عملکرد گفتاری او بسرعت پیشرفت می کند، و به قواعد نحوی زبان تسلط کامل میابد و معانی و عملکردهای مختلفی دارند همین درک پایه ای می شود برای درک و ابداع لطیفه و گفته های استعاری. </a:t>
            </a:r>
            <a:endParaRPr lang="en-US" sz="2400" b="1" dirty="0">
              <a:cs typeface="B Nazanin"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mng7\Desktop\پاور\24.jpg"/>
          <p:cNvPicPr>
            <a:picLocks noChangeAspect="1" noChangeArrowheads="1"/>
          </p:cNvPicPr>
          <p:nvPr/>
        </p:nvPicPr>
        <p:blipFill>
          <a:blip r:embed="rId3" cstate="print"/>
          <a:srcRect/>
          <a:stretch>
            <a:fillRect/>
          </a:stretch>
        </p:blipFill>
        <p:spPr bwMode="auto">
          <a:xfrm>
            <a:off x="0" y="0"/>
            <a:ext cx="6858000" cy="9144000"/>
          </a:xfrm>
          <a:prstGeom prst="rect">
            <a:avLst/>
          </a:prstGeom>
          <a:noFill/>
        </p:spPr>
      </p:pic>
      <p:sp>
        <p:nvSpPr>
          <p:cNvPr id="2" name="TextBox 1"/>
          <p:cNvSpPr txBox="1"/>
          <p:nvPr/>
        </p:nvSpPr>
        <p:spPr>
          <a:xfrm>
            <a:off x="1071546" y="1643042"/>
            <a:ext cx="4429156" cy="4154984"/>
          </a:xfrm>
          <a:prstGeom prst="rect">
            <a:avLst/>
          </a:prstGeom>
          <a:noFill/>
        </p:spPr>
        <p:txBody>
          <a:bodyPr wrap="square" rtlCol="0">
            <a:spAutoFit/>
          </a:bodyPr>
          <a:lstStyle/>
          <a:p>
            <a:pPr algn="ctr"/>
            <a:r>
              <a:rPr lang="fa-IR" sz="4400" b="1" dirty="0" smtClean="0">
                <a:solidFill>
                  <a:srgbClr val="C00000"/>
                </a:solidFill>
                <a:cs typeface="B Nazanin" pitchFamily="2" charset="-78"/>
              </a:rPr>
              <a:t>مهارت های زبانی</a:t>
            </a:r>
          </a:p>
          <a:p>
            <a:pPr algn="r" rtl="1"/>
            <a:endParaRPr lang="fa-IR" sz="4400" b="1" dirty="0" smtClean="0">
              <a:cs typeface="B Nazanin" pitchFamily="2" charset="-78"/>
            </a:endParaRPr>
          </a:p>
          <a:p>
            <a:pPr algn="r" rtl="1"/>
            <a:r>
              <a:rPr lang="fa-IR" sz="4400" b="1" dirty="0" smtClean="0">
                <a:cs typeface="B Nazanin" pitchFamily="2" charset="-78"/>
              </a:rPr>
              <a:t>1- شنیدن</a:t>
            </a:r>
          </a:p>
          <a:p>
            <a:pPr algn="r" rtl="1"/>
            <a:r>
              <a:rPr lang="fa-IR" sz="4400" b="1" dirty="0" smtClean="0">
                <a:cs typeface="B Nazanin" pitchFamily="2" charset="-78"/>
              </a:rPr>
              <a:t>2- گفتن</a:t>
            </a:r>
          </a:p>
          <a:p>
            <a:pPr algn="r" rtl="1"/>
            <a:r>
              <a:rPr lang="fa-IR" sz="4400" b="1" dirty="0" smtClean="0">
                <a:cs typeface="B Nazanin" pitchFamily="2" charset="-78"/>
              </a:rPr>
              <a:t>3- خواندن</a:t>
            </a:r>
          </a:p>
          <a:p>
            <a:pPr algn="r" rtl="1"/>
            <a:r>
              <a:rPr lang="fa-IR" sz="4400" b="1" smtClean="0">
                <a:cs typeface="B Nazanin" pitchFamily="2" charset="-78"/>
              </a:rPr>
              <a:t>4- نوشتن</a:t>
            </a:r>
            <a:endParaRPr lang="en-US" sz="4400" b="1" dirty="0">
              <a:cs typeface="B Nazanin" pitchFamily="2" charset="-7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642918" y="928662"/>
            <a:ext cx="5429288" cy="7109639"/>
          </a:xfrm>
          <a:prstGeom prst="rect">
            <a:avLst/>
          </a:prstGeom>
        </p:spPr>
        <p:txBody>
          <a:bodyPr wrap="square">
            <a:spAutoFit/>
          </a:bodyPr>
          <a:lstStyle/>
          <a:p>
            <a:pPr algn="just" rtl="1"/>
            <a:r>
              <a:rPr lang="fa-IR" sz="2400" b="1" dirty="0" smtClean="0">
                <a:solidFill>
                  <a:srgbClr val="C00000"/>
                </a:solidFill>
                <a:cs typeface="B Nazanin" pitchFamily="2" charset="-78"/>
              </a:rPr>
              <a:t>مهارت های اساسی کاربرد گفتار</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1) استفاده از کلمه ها و جملات متناسب با موقعیت گفتگو</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2) بیان روشن نظرات اصلی با استفاده بجا از کلمات مناسب</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3) صحبت کردن با صدای رسا در آن حد که شنونده آن را به خوبی بشنود.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4) صحبت کردن به نحوی که شنونده مقصود گوینده را دریابد.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5) کاربرد واژه ها به طور واضح و مشخص</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6) استفاده از واژه های زنده زبان</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7) درخواست و دادن اطلاعات درست</a:t>
            </a:r>
            <a:endParaRPr lang="en-US" sz="2400" b="1" dirty="0">
              <a:cs typeface="B Nazanin" pitchFamily="2" charset="-78"/>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928670" y="1571604"/>
            <a:ext cx="5286412" cy="3785652"/>
          </a:xfrm>
          <a:prstGeom prst="rect">
            <a:avLst/>
          </a:prstGeom>
        </p:spPr>
        <p:txBody>
          <a:bodyPr wrap="square">
            <a:spAutoFit/>
          </a:bodyPr>
          <a:lstStyle/>
          <a:p>
            <a:pPr algn="just" rtl="1"/>
            <a:r>
              <a:rPr lang="fa-IR" sz="2400" b="1" dirty="0" smtClean="0">
                <a:solidFill>
                  <a:srgbClr val="C00000"/>
                </a:solidFill>
                <a:cs typeface="B Nazanin" pitchFamily="2" charset="-78"/>
              </a:rPr>
              <a:t>اهمیت پرورش مهارت سخن گفتن</a:t>
            </a:r>
          </a:p>
          <a:p>
            <a:pPr algn="just" rtl="1"/>
            <a:endParaRPr lang="fa-IR" sz="2400" b="1" dirty="0" smtClean="0">
              <a:solidFill>
                <a:srgbClr val="C00000"/>
              </a:solidFill>
              <a:cs typeface="B Nazanin" pitchFamily="2" charset="-78"/>
            </a:endParaRPr>
          </a:p>
          <a:p>
            <a:pPr algn="just" rtl="1"/>
            <a:r>
              <a:rPr lang="fa-IR" sz="2400" b="1" dirty="0" smtClean="0">
                <a:cs typeface="B Nazanin" pitchFamily="2" charset="-78"/>
              </a:rPr>
              <a:t>از آنجا که ارتباط چهار مهارت زبانی صحبت کردن، گوش دادن، خواندن و نوشتن امری مسلم است و توجه کافی به رشد دو مهارت شفاهی زبان (گفتن و شنیدن) به بهینه سازی برنامه آموزش خواندن و نوشتن در دبستان کمک شایانی خواهد کرد.</a:t>
            </a:r>
          </a:p>
          <a:p>
            <a:pPr algn="just" rtl="1"/>
            <a:r>
              <a:rPr lang="fa-IR" sz="2400" b="1" dirty="0" smtClean="0">
                <a:cs typeface="B Nazanin" pitchFamily="2" charset="-78"/>
              </a:rPr>
              <a:t> لزوم توجه آموزگاران به پرورش مهارت سخن گفتن آشکار می شود.</a:t>
            </a:r>
            <a:endParaRPr lang="en-US" sz="2400" b="1" dirty="0">
              <a:cs typeface="B Nazanin" pitchFamily="2" charset="-78"/>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2500298"/>
            <a:ext cx="5786478" cy="2677656"/>
          </a:xfrm>
          <a:prstGeom prst="rect">
            <a:avLst/>
          </a:prstGeom>
        </p:spPr>
        <p:txBody>
          <a:bodyPr wrap="square">
            <a:spAutoFit/>
          </a:bodyPr>
          <a:lstStyle/>
          <a:p>
            <a:pPr algn="just" rtl="1"/>
            <a:r>
              <a:rPr lang="fa-IR" sz="2800" b="1" dirty="0" smtClean="0">
                <a:cs typeface="B Nazanin" pitchFamily="2" charset="-78"/>
              </a:rPr>
              <a:t>به عقیده برخی دیگر از متخصصان اگر در امر آموزش به طور همزمان به این چهار مهارت توجه شود، مثلا اگر هنگام تدریس مهارت خواندن از روش هایی استفاده شود که به استفاده از مهارت شفاهی دانش آموزان هم توجه دارد، قطعا نتیجه بهتری عاید خواهد شد.</a:t>
            </a:r>
            <a:endParaRPr lang="en-US" sz="2800" b="1" dirty="0">
              <a:cs typeface="B Nazanin" pitchFamily="2" charset="-7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1478846"/>
            <a:ext cx="5572164" cy="6001643"/>
          </a:xfrm>
          <a:prstGeom prst="rect">
            <a:avLst/>
          </a:prstGeom>
        </p:spPr>
        <p:txBody>
          <a:bodyPr wrap="square">
            <a:spAutoFit/>
          </a:bodyPr>
          <a:lstStyle/>
          <a:p>
            <a:pPr algn="just" rtl="1"/>
            <a:r>
              <a:rPr lang="fa-IR" sz="2400" b="1" dirty="0" smtClean="0">
                <a:cs typeface="B Nazanin" pitchFamily="2" charset="-78"/>
              </a:rPr>
              <a:t>آموزگاران می توانند علاوه بر </a:t>
            </a:r>
            <a:r>
              <a:rPr lang="fa-IR" sz="2400" b="1" u="sng" dirty="0" smtClean="0">
                <a:cs typeface="B Nazanin" pitchFamily="2" charset="-78"/>
              </a:rPr>
              <a:t>اجرای صحیح تدریس دوره آمادگی فارسی اول ابتدایی </a:t>
            </a:r>
            <a:r>
              <a:rPr lang="fa-IR" sz="2400" b="1" dirty="0" smtClean="0">
                <a:cs typeface="B Nazanin" pitchFamily="2" charset="-78"/>
              </a:rPr>
              <a:t>با استفاده از شیوه هایی مثل </a:t>
            </a:r>
            <a:r>
              <a:rPr lang="fa-IR" sz="2400" b="1" dirty="0" smtClean="0">
                <a:solidFill>
                  <a:srgbClr val="7030A0"/>
                </a:solidFill>
                <a:cs typeface="B Nazanin" pitchFamily="2" charset="-78"/>
              </a:rPr>
              <a:t>قصه گویی، تعریف خاطره و نمایش خلاق، </a:t>
            </a:r>
            <a:r>
              <a:rPr lang="fa-IR" sz="2400" b="1" dirty="0" smtClean="0">
                <a:cs typeface="B Nazanin" pitchFamily="2" charset="-78"/>
              </a:rPr>
              <a:t>به </a:t>
            </a:r>
            <a:r>
              <a:rPr lang="fa-IR" sz="2400" b="1" u="sng" dirty="0" smtClean="0">
                <a:cs typeface="B Nazanin" pitchFamily="2" charset="-78"/>
              </a:rPr>
              <a:t>تقویت و افزایش مهارت های گفتاری </a:t>
            </a:r>
            <a:r>
              <a:rPr lang="fa-IR" sz="2400" b="1" dirty="0" smtClean="0">
                <a:cs typeface="B Nazanin" pitchFamily="2" charset="-78"/>
              </a:rPr>
              <a:t>دانش آموزان بپردازند.در این صورت دانش آموزان در درس های فارسی و جمله نویسی با موفقیت بیشتری عملمی کنند.</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معلمین دوره ابتدایی می بایست با </a:t>
            </a:r>
            <a:r>
              <a:rPr lang="fa-IR" sz="2400" b="1" u="sng" dirty="0" smtClean="0">
                <a:cs typeface="B Nazanin" pitchFamily="2" charset="-78"/>
              </a:rPr>
              <a:t>آگاهی کامل از فرآیند یادگیری زبان در کودکان و رشد این مهارت در طی سال های رشد </a:t>
            </a:r>
            <a:r>
              <a:rPr lang="fa-IR" sz="2400" b="1" dirty="0" smtClean="0">
                <a:cs typeface="B Nazanin" pitchFamily="2" charset="-78"/>
              </a:rPr>
              <a:t>و همچنین </a:t>
            </a:r>
            <a:r>
              <a:rPr lang="fa-IR" sz="2400" b="1" u="sng" dirty="0" smtClean="0">
                <a:cs typeface="B Nazanin" pitchFamily="2" charset="-78"/>
              </a:rPr>
              <a:t>آگاهی از انواع اختلالات صحبت کردن و گفتار</a:t>
            </a:r>
            <a:r>
              <a:rPr lang="fa-IR" sz="2400" b="1" dirty="0" smtClean="0">
                <a:cs typeface="B Nazanin" pitchFamily="2" charset="-78"/>
              </a:rPr>
              <a:t> قادر باشند دانش آموزانی که در این مهارت زبانی دچار مشکلاتی هستند را تشخیص داده و بتوانند </a:t>
            </a:r>
            <a:r>
              <a:rPr lang="fa-IR" sz="2400" b="1" u="sng" dirty="0" smtClean="0">
                <a:cs typeface="B Nazanin" pitchFamily="2" charset="-78"/>
              </a:rPr>
              <a:t>با به کار گیری روش های تدریس مناسب،</a:t>
            </a:r>
            <a:r>
              <a:rPr lang="fa-IR" sz="2400" b="1" dirty="0" smtClean="0">
                <a:cs typeface="B Nazanin" pitchFamily="2" charset="-78"/>
              </a:rPr>
              <a:t> دانش آموزان را در یادگیری و رفع مشکلات گفتار یاری دهند. </a:t>
            </a:r>
            <a:endParaRPr lang="en-US" sz="2400" b="1" dirty="0">
              <a:cs typeface="B Nazanin" pitchFamily="2" charset="-7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2786050"/>
            <a:ext cx="5214974" cy="1754326"/>
          </a:xfrm>
          <a:prstGeom prst="rect">
            <a:avLst/>
          </a:prstGeom>
        </p:spPr>
        <p:txBody>
          <a:bodyPr wrap="square">
            <a:spAutoFit/>
          </a:bodyPr>
          <a:lstStyle/>
          <a:p>
            <a:pPr algn="r" rtl="1">
              <a:buFont typeface="Wingdings" pitchFamily="2" charset="2"/>
              <a:buChar char="ü"/>
            </a:pPr>
            <a:r>
              <a:rPr lang="fa-IR" sz="3600" b="1" dirty="0" smtClean="0">
                <a:cs typeface="2  Titr" pitchFamily="2" charset="-78"/>
              </a:rPr>
              <a:t>مهارت خواندن و رویکردها و روش های آموزش آن در دوره دبستان</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71480" y="2000232"/>
            <a:ext cx="6000792" cy="3416320"/>
          </a:xfrm>
          <a:prstGeom prst="rect">
            <a:avLst/>
          </a:prstGeom>
        </p:spPr>
        <p:txBody>
          <a:bodyPr wrap="square">
            <a:spAutoFit/>
          </a:bodyPr>
          <a:lstStyle/>
          <a:p>
            <a:pPr algn="r" rtl="1">
              <a:buFont typeface="Wingdings" pitchFamily="2" charset="2"/>
              <a:buChar char="ü"/>
            </a:pPr>
            <a:r>
              <a:rPr lang="fa-IR" sz="2400" b="1" dirty="0" smtClean="0">
                <a:solidFill>
                  <a:srgbClr val="C00000"/>
                </a:solidFill>
                <a:cs typeface="B Nazanin" pitchFamily="2" charset="-78"/>
              </a:rPr>
              <a:t>خواندن و یادگیری آن</a:t>
            </a:r>
            <a:r>
              <a:rPr lang="fa-IR" sz="2400" b="1" dirty="0" smtClean="0">
                <a:cs typeface="B Nazanin" pitchFamily="2" charset="-78"/>
              </a:rPr>
              <a:t/>
            </a:r>
            <a:br>
              <a:rPr lang="fa-IR" sz="2400" b="1" dirty="0" smtClean="0">
                <a:cs typeface="B Nazanin" pitchFamily="2" charset="-78"/>
              </a:rPr>
            </a:br>
            <a:endParaRPr lang="fa-IR" sz="2400" b="1" dirty="0" smtClean="0">
              <a:cs typeface="B Nazanin" pitchFamily="2" charset="-78"/>
            </a:endParaRPr>
          </a:p>
          <a:p>
            <a:pPr algn="r" rtl="1">
              <a:buFont typeface="Wingdings" pitchFamily="2" charset="2"/>
              <a:buChar char="ü"/>
            </a:pPr>
            <a:r>
              <a:rPr lang="fa-IR" sz="2400" b="1" dirty="0" smtClean="0">
                <a:cs typeface="B Nazanin" pitchFamily="2" charset="-78"/>
              </a:rPr>
              <a:t>یادگیری مهارت خواندن مستلزم کسب مهارت های زیر است:</a:t>
            </a:r>
            <a:br>
              <a:rPr lang="fa-IR" sz="2400" b="1" dirty="0" smtClean="0">
                <a:cs typeface="B Nazanin" pitchFamily="2" charset="-78"/>
              </a:rPr>
            </a:br>
            <a:r>
              <a:rPr lang="fa-IR" sz="2400" b="1" dirty="0" smtClean="0">
                <a:solidFill>
                  <a:srgbClr val="7030A0"/>
                </a:solidFill>
                <a:cs typeface="B Nazanin" pitchFamily="2" charset="-78"/>
              </a:rPr>
              <a:t>الف)باز شناسی دیداری عناصر زبانی</a:t>
            </a:r>
            <a:r>
              <a:rPr lang="fa-IR" sz="2400" b="1" dirty="0" smtClean="0">
                <a:cs typeface="B Nazanin" pitchFamily="2" charset="-78"/>
              </a:rPr>
              <a:t/>
            </a:r>
            <a:br>
              <a:rPr lang="fa-IR" sz="2400" b="1" dirty="0" smtClean="0">
                <a:cs typeface="B Nazanin" pitchFamily="2" charset="-78"/>
              </a:rPr>
            </a:br>
            <a:r>
              <a:rPr lang="fa-IR" sz="2400" b="1" dirty="0" smtClean="0">
                <a:solidFill>
                  <a:srgbClr val="7030A0"/>
                </a:solidFill>
                <a:cs typeface="B Nazanin" pitchFamily="2" charset="-78"/>
              </a:rPr>
              <a:t>ب) درک معنای این عناصر و روابط معنایی موجود بین انها</a:t>
            </a: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در سال اول آموزش دبستان بیشتر به آموزش مهارت نخست می پردازند.</a:t>
            </a:r>
            <a:endParaRPr lang="en-US" sz="2400" b="1" dirty="0">
              <a:cs typeface="B Nazanin" pitchFamily="2" charset="-7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571472"/>
            <a:ext cx="5786478" cy="6555641"/>
          </a:xfrm>
          <a:prstGeom prst="rect">
            <a:avLst/>
          </a:prstGeom>
        </p:spPr>
        <p:txBody>
          <a:bodyPr wrap="square">
            <a:spAutoFit/>
          </a:bodyPr>
          <a:lstStyle/>
          <a:p>
            <a:pPr algn="just" rtl="1"/>
            <a:r>
              <a:rPr lang="fa-IR" sz="2000" b="1" dirty="0" smtClean="0">
                <a:solidFill>
                  <a:srgbClr val="C00000"/>
                </a:solidFill>
                <a:cs typeface="B Nazanin" pitchFamily="2" charset="-78"/>
              </a:rPr>
              <a:t>مراحل یادگیری خواندن</a:t>
            </a:r>
          </a:p>
          <a:p>
            <a:pPr algn="just" rtl="1"/>
            <a:r>
              <a:rPr lang="fa-IR" sz="2000" b="1" dirty="0" smtClean="0">
                <a:cs typeface="B Nazanin" pitchFamily="2" charset="-78"/>
              </a:rPr>
              <a:t/>
            </a:r>
            <a:br>
              <a:rPr lang="fa-IR" sz="2000" b="1" dirty="0" smtClean="0">
                <a:cs typeface="B Nazanin" pitchFamily="2" charset="-78"/>
              </a:rPr>
            </a:br>
            <a:r>
              <a:rPr lang="fa-IR" sz="2000" b="1" dirty="0" smtClean="0">
                <a:solidFill>
                  <a:srgbClr val="C00000"/>
                </a:solidFill>
                <a:cs typeface="B Nazanin" pitchFamily="2" charset="-78"/>
              </a:rPr>
              <a:t>1) آمادگی: </a:t>
            </a:r>
            <a:r>
              <a:rPr lang="fa-IR" sz="2000" b="1" dirty="0" smtClean="0">
                <a:cs typeface="B Nazanin" pitchFamily="2" charset="-78"/>
              </a:rPr>
              <a:t>دوره آن از تولد تا شش سالگی است: در این مرحله شناسایی جهت های بالا و پایین و چپ و راست صفحه، هماهنگی میان چشم و دست و درک توالی عناصر زبانی صورت می گیرد.</a:t>
            </a:r>
            <a:br>
              <a:rPr lang="fa-IR" sz="2000" b="1" dirty="0" smtClean="0">
                <a:cs typeface="B Nazanin" pitchFamily="2" charset="-78"/>
              </a:rPr>
            </a:br>
            <a:r>
              <a:rPr lang="fa-IR" sz="2000" b="1" dirty="0" smtClean="0">
                <a:solidFill>
                  <a:srgbClr val="C00000"/>
                </a:solidFill>
                <a:cs typeface="B Nazanin" pitchFamily="2" charset="-78"/>
              </a:rPr>
              <a:t>2) آغاز یادگیری خواندن: </a:t>
            </a:r>
            <a:r>
              <a:rPr lang="fa-IR" sz="2000" b="1" dirty="0" smtClean="0">
                <a:cs typeface="B Nazanin" pitchFamily="2" charset="-78"/>
              </a:rPr>
              <a:t>با شناسایی دیداری عناصر زبانی همراه است. اعتماد به نفس یا احساس ضعف در خواندن در این مرحله متجلی می شود</a:t>
            </a:r>
          </a:p>
          <a:p>
            <a:pPr algn="just" rtl="1"/>
            <a:r>
              <a:rPr lang="fa-IR" sz="2000" b="1" dirty="0" smtClean="0">
                <a:cs typeface="B Nazanin" pitchFamily="2" charset="-78"/>
              </a:rPr>
              <a:t/>
            </a:r>
            <a:br>
              <a:rPr lang="fa-IR" sz="2000" b="1" dirty="0" smtClean="0">
                <a:cs typeface="B Nazanin" pitchFamily="2" charset="-78"/>
              </a:rPr>
            </a:br>
            <a:r>
              <a:rPr lang="fa-IR" sz="2000" b="1" dirty="0" smtClean="0">
                <a:solidFill>
                  <a:srgbClr val="C00000"/>
                </a:solidFill>
                <a:cs typeface="B Nazanin" pitchFamily="2" charset="-78"/>
              </a:rPr>
              <a:t>3) رشد سریع مهارت های خواندن: </a:t>
            </a:r>
            <a:r>
              <a:rPr lang="fa-IR" sz="2000" b="1" dirty="0" smtClean="0">
                <a:cs typeface="B Nazanin" pitchFamily="2" charset="-78"/>
              </a:rPr>
              <a:t>پی ریزی کامل عادات و مهارت هی پایه، پیشرفت در شناسایی کلمات، افزایش قدرت درک خواندن، ایجاد علاقه به خواندن و ایجاد انگیزه به آغاز مطالعه مطالب متنوع در این مرحله صورت می گیرد</a:t>
            </a:r>
          </a:p>
          <a:p>
            <a:pPr algn="just" rtl="1"/>
            <a:r>
              <a:rPr lang="fa-IR" sz="2000" b="1" dirty="0" smtClean="0">
                <a:cs typeface="B Nazanin" pitchFamily="2" charset="-78"/>
              </a:rPr>
              <a:t/>
            </a:r>
            <a:br>
              <a:rPr lang="fa-IR" sz="2000" b="1" dirty="0" smtClean="0">
                <a:cs typeface="B Nazanin" pitchFamily="2" charset="-78"/>
              </a:rPr>
            </a:br>
            <a:r>
              <a:rPr lang="fa-IR" sz="2000" b="1" dirty="0" smtClean="0">
                <a:solidFill>
                  <a:srgbClr val="C00000"/>
                </a:solidFill>
                <a:cs typeface="B Nazanin" pitchFamily="2" charset="-78"/>
              </a:rPr>
              <a:t>4) مرحله گسترده خواندن: </a:t>
            </a:r>
            <a:r>
              <a:rPr lang="fa-IR" sz="2000" b="1" dirty="0" smtClean="0">
                <a:cs typeface="B Nazanin" pitchFamily="2" charset="-78"/>
              </a:rPr>
              <a:t>در سالهای آخر دبستان ظاهر می شود. تاکید اصلی بر خواندن مستقل است که با افزایش زخیره واژگانی، کسب سرعت زیاد در صامت خوانی، کسب مهارت های بیشتر در درک مطلب و تقویت مهارت های تحلیل روابط کلمات تحقق می یابد.</a:t>
            </a:r>
          </a:p>
          <a:p>
            <a:pPr algn="just" rtl="1"/>
            <a:r>
              <a:rPr lang="fa-IR" sz="2000" b="1" dirty="0" smtClean="0">
                <a:solidFill>
                  <a:srgbClr val="C00000"/>
                </a:solidFill>
                <a:cs typeface="B Nazanin" pitchFamily="2" charset="-78"/>
              </a:rPr>
              <a:t>5) پالایش خواندن: </a:t>
            </a:r>
            <a:r>
              <a:rPr lang="fa-IR" sz="2000" b="1" dirty="0" smtClean="0">
                <a:cs typeface="B Nazanin" pitchFamily="2" charset="-78"/>
              </a:rPr>
              <a:t>در مدارس راهنمایی و دبیرستان دیده می شود که با درک پیشرفته همراه است.</a:t>
            </a:r>
            <a:endParaRPr lang="en-US" sz="2000" b="1" dirty="0">
              <a:cs typeface="B Nazanin" pitchFamily="2" charset="-78"/>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2071670"/>
            <a:ext cx="5143536" cy="1569660"/>
          </a:xfrm>
          <a:prstGeom prst="rect">
            <a:avLst/>
          </a:prstGeom>
        </p:spPr>
        <p:txBody>
          <a:bodyPr wrap="square">
            <a:spAutoFit/>
          </a:bodyPr>
          <a:lstStyle/>
          <a:p>
            <a:pPr algn="r" rtl="1"/>
            <a:r>
              <a:rPr lang="fa-IR" sz="2400" dirty="0" smtClean="0">
                <a:cs typeface="2  Titr" pitchFamily="2" charset="-78"/>
              </a:rPr>
              <a:t>خواندن و نوشتن در کلاس اول ابتدایی دارای دو مرحله است:</a:t>
            </a:r>
          </a:p>
          <a:p>
            <a:pPr algn="r" rtl="1"/>
            <a:endParaRPr lang="fa-IR" sz="2400" dirty="0" smtClean="0">
              <a:cs typeface="2  Titr" pitchFamily="2" charset="-78"/>
            </a:endParaRPr>
          </a:p>
          <a:p>
            <a:pPr algn="r" rtl="1"/>
            <a:endParaRPr lang="en-US" sz="2400" dirty="0">
              <a:cs typeface="2  Titr" pitchFamily="2" charset="-78"/>
            </a:endParaRPr>
          </a:p>
        </p:txBody>
      </p:sp>
      <p:sp>
        <p:nvSpPr>
          <p:cNvPr id="3" name="Rectangle 2"/>
          <p:cNvSpPr/>
          <p:nvPr/>
        </p:nvSpPr>
        <p:spPr>
          <a:xfrm>
            <a:off x="2500306" y="3857620"/>
            <a:ext cx="2857520" cy="1292662"/>
          </a:xfrm>
          <a:prstGeom prst="rect">
            <a:avLst/>
          </a:prstGeom>
        </p:spPr>
        <p:txBody>
          <a:bodyPr wrap="square">
            <a:spAutoFit/>
          </a:bodyPr>
          <a:lstStyle/>
          <a:p>
            <a:endParaRPr lang="fa-IR" dirty="0" smtClean="0">
              <a:solidFill>
                <a:srgbClr val="C00000"/>
              </a:solidFill>
              <a:cs typeface="2  Titr" pitchFamily="2" charset="-78"/>
            </a:endParaRPr>
          </a:p>
          <a:p>
            <a:endParaRPr lang="fa-IR" dirty="0" smtClean="0">
              <a:solidFill>
                <a:srgbClr val="C00000"/>
              </a:solidFill>
              <a:cs typeface="2  Titr" pitchFamily="2" charset="-78"/>
            </a:endParaRPr>
          </a:p>
          <a:p>
            <a:pPr algn="r" rtl="1"/>
            <a:r>
              <a:rPr lang="fa-IR" sz="2400" dirty="0" smtClean="0">
                <a:solidFill>
                  <a:srgbClr val="C00000"/>
                </a:solidFill>
                <a:cs typeface="2  Titr" pitchFamily="2" charset="-78"/>
              </a:rPr>
              <a:t>الف)     دوره آمادگی</a:t>
            </a:r>
          </a:p>
          <a:p>
            <a:pPr algn="r" rtl="1"/>
            <a:endParaRPr lang="en-US" dirty="0">
              <a:solidFill>
                <a:srgbClr val="C00000"/>
              </a:solidFill>
              <a:cs typeface="2  Titr" pitchFamily="2" charset="-78"/>
            </a:endParaRPr>
          </a:p>
        </p:txBody>
      </p:sp>
      <p:sp>
        <p:nvSpPr>
          <p:cNvPr id="4" name="Rectangle 3"/>
          <p:cNvSpPr/>
          <p:nvPr/>
        </p:nvSpPr>
        <p:spPr>
          <a:xfrm>
            <a:off x="2143116" y="5214942"/>
            <a:ext cx="3286148" cy="461665"/>
          </a:xfrm>
          <a:prstGeom prst="rect">
            <a:avLst/>
          </a:prstGeom>
        </p:spPr>
        <p:txBody>
          <a:bodyPr wrap="square">
            <a:spAutoFit/>
          </a:bodyPr>
          <a:lstStyle/>
          <a:p>
            <a:pPr algn="r" rtl="1"/>
            <a:r>
              <a:rPr lang="fa-IR" sz="2400" dirty="0" smtClean="0">
                <a:solidFill>
                  <a:srgbClr val="C00000"/>
                </a:solidFill>
                <a:cs typeface="2  Titr" pitchFamily="2" charset="-78"/>
              </a:rPr>
              <a:t>ب)آموزش خواندن پایه</a:t>
            </a:r>
            <a:endParaRPr lang="en-US" sz="2400" dirty="0">
              <a:solidFill>
                <a:srgbClr val="C00000"/>
              </a:solidFill>
              <a:cs typeface="2  Titr" pitchFamily="2" charset="-78"/>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2214546"/>
            <a:ext cx="6000792" cy="2554545"/>
          </a:xfrm>
          <a:prstGeom prst="rect">
            <a:avLst/>
          </a:prstGeom>
        </p:spPr>
        <p:txBody>
          <a:bodyPr wrap="square">
            <a:spAutoFit/>
          </a:bodyPr>
          <a:lstStyle/>
          <a:p>
            <a:pPr algn="r" rtl="1"/>
            <a:r>
              <a:rPr lang="fa-IR" sz="3200" b="1" dirty="0" smtClean="0">
                <a:solidFill>
                  <a:srgbClr val="C00000"/>
                </a:solidFill>
                <a:cs typeface="B Nazanin" pitchFamily="2" charset="-78"/>
              </a:rPr>
              <a:t>الف)دوره آمادگی:</a:t>
            </a:r>
          </a:p>
          <a:p>
            <a:pPr algn="r" rtl="1"/>
            <a:r>
              <a:rPr lang="fa-IR" sz="3200" b="1" dirty="0" smtClean="0">
                <a:cs typeface="B Nazanin" pitchFamily="2" charset="-78"/>
              </a:rPr>
              <a:t>این دوره به دو هدف عمده اختصاص دارد:</a:t>
            </a:r>
          </a:p>
          <a:p>
            <a:pPr algn="r" rtl="1"/>
            <a:r>
              <a:rPr lang="fa-IR" sz="3200" b="1" dirty="0" smtClean="0">
                <a:cs typeface="B Nazanin" pitchFamily="2" charset="-78"/>
              </a:rPr>
              <a:t/>
            </a:r>
            <a:br>
              <a:rPr lang="fa-IR" sz="3200" b="1" dirty="0" smtClean="0">
                <a:cs typeface="B Nazanin" pitchFamily="2" charset="-78"/>
              </a:rPr>
            </a:br>
            <a:r>
              <a:rPr lang="fa-IR" sz="3200" b="1" dirty="0" smtClean="0">
                <a:solidFill>
                  <a:srgbClr val="7030A0"/>
                </a:solidFill>
                <a:cs typeface="B Nazanin" pitchFamily="2" charset="-78"/>
              </a:rPr>
              <a:t>1-اهداف مربوط به زبان گفتاری</a:t>
            </a:r>
            <a:br>
              <a:rPr lang="fa-IR" sz="3200" b="1" dirty="0" smtClean="0">
                <a:solidFill>
                  <a:srgbClr val="7030A0"/>
                </a:solidFill>
                <a:cs typeface="B Nazanin" pitchFamily="2" charset="-78"/>
              </a:rPr>
            </a:br>
            <a:r>
              <a:rPr lang="fa-IR" sz="3200" b="1" dirty="0" smtClean="0">
                <a:solidFill>
                  <a:srgbClr val="7030A0"/>
                </a:solidFill>
                <a:cs typeface="B Nazanin" pitchFamily="2" charset="-78"/>
              </a:rPr>
              <a:t>2- اهداف مربوط به زبان نوشتاری</a:t>
            </a:r>
            <a:endParaRPr lang="en-US" sz="3200" b="1" dirty="0">
              <a:solidFill>
                <a:srgbClr val="7030A0"/>
              </a:solidFill>
              <a:cs typeface="B Nazanin" pitchFamily="2" charset="-78"/>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1785918"/>
            <a:ext cx="5643602" cy="5632311"/>
          </a:xfrm>
          <a:prstGeom prst="rect">
            <a:avLst/>
          </a:prstGeom>
        </p:spPr>
        <p:txBody>
          <a:bodyPr wrap="square">
            <a:spAutoFit/>
          </a:bodyPr>
          <a:lstStyle/>
          <a:p>
            <a:pPr algn="just" rtl="1"/>
            <a:r>
              <a:rPr lang="fa-IR" sz="2400" b="1" dirty="0" smtClean="0">
                <a:solidFill>
                  <a:srgbClr val="C00000"/>
                </a:solidFill>
                <a:cs typeface="B Nazanin" pitchFamily="2" charset="-78"/>
              </a:rPr>
              <a:t>تقویت و اصلاح زبان گفتاری.</a:t>
            </a:r>
          </a:p>
          <a:p>
            <a:pPr algn="just" rtl="1"/>
            <a:r>
              <a:rPr lang="fa-IR" sz="2400" b="1" dirty="0" smtClean="0">
                <a:solidFill>
                  <a:srgbClr val="7030A0"/>
                </a:solidFill>
                <a:cs typeface="B Nazanin" pitchFamily="2" charset="-78"/>
              </a:rPr>
              <a:t>در دوره آمادگی اهداف زیر مورد نظر قرار می گیرد:</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-آموزش غیر مستقیم این نکته که واحد های زبانی مثل کلمه از اجزای کوچکتری مثل هجا تشکیل شده است.</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-آشنایی معلم با مشکلات برخی دانش آموزان در تلفظ برخی صدا های زبان فارسی.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-اصلاح تلفظ کلمات با بیان نام تصاویر.</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-آموزش به کار بردن صحیح جمله ها در بیان مطالب و افکار خود با رعایت کوتاهی و بلندی صدا و آهنگ جملات.</a:t>
            </a:r>
            <a:endParaRPr lang="en-US" sz="2400" b="1" dirty="0">
              <a:cs typeface="B Nazanin"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571480" y="2357422"/>
            <a:ext cx="5857916" cy="1446550"/>
          </a:xfrm>
          <a:prstGeom prst="rect">
            <a:avLst/>
          </a:prstGeom>
          <a:noFill/>
        </p:spPr>
        <p:txBody>
          <a:bodyPr wrap="square" rtlCol="0">
            <a:spAutoFit/>
          </a:bodyPr>
          <a:lstStyle/>
          <a:p>
            <a:pPr algn="ctr" rtl="1"/>
            <a:r>
              <a:rPr lang="ar-SA" sz="4400" b="1" dirty="0" smtClean="0">
                <a:cs typeface="2  Titr" pitchFamily="2" charset="-78"/>
              </a:rPr>
              <a:t>ماهیت و ویژگی های درونی زبان</a:t>
            </a:r>
            <a:endParaRPr lang="en-US" sz="4400" b="1" dirty="0">
              <a:cs typeface="2  Titr" pitchFamily="2" charset="-7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928670" y="2285984"/>
            <a:ext cx="4857784" cy="3046988"/>
          </a:xfrm>
          <a:prstGeom prst="rect">
            <a:avLst/>
          </a:prstGeom>
        </p:spPr>
        <p:txBody>
          <a:bodyPr wrap="square">
            <a:spAutoFit/>
          </a:bodyPr>
          <a:lstStyle/>
          <a:p>
            <a:pPr algn="just" rtl="1"/>
            <a:r>
              <a:rPr lang="fa-IR" sz="2400" b="1" dirty="0" smtClean="0">
                <a:solidFill>
                  <a:srgbClr val="C00000"/>
                </a:solidFill>
                <a:cs typeface="B Nazanin" pitchFamily="2" charset="-78"/>
              </a:rPr>
              <a:t>مقدمات یادگیری زبان نوشتاری: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1-آموزش صحیح گرفتن مداد و گچ</a:t>
            </a:r>
            <a:br>
              <a:rPr lang="fa-IR" sz="2400" b="1" dirty="0" smtClean="0">
                <a:cs typeface="B Nazanin" pitchFamily="2" charset="-78"/>
              </a:rPr>
            </a:br>
            <a:r>
              <a:rPr lang="fa-IR" sz="2400" b="1" dirty="0" smtClean="0">
                <a:cs typeface="B Nazanin" pitchFamily="2" charset="-78"/>
              </a:rPr>
              <a:t>2-آموزش استفاده صحیح از مداد پاک کن و تخته پاک کن</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3-آموزش چگونگی حرکت چشم از راست به چپ.</a:t>
            </a:r>
            <a:endParaRPr lang="en-US" sz="2400" b="1" dirty="0">
              <a:cs typeface="B Nazanin" pitchFamily="2" charset="-78"/>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642918" y="2357422"/>
            <a:ext cx="5429288" cy="3416320"/>
          </a:xfrm>
          <a:prstGeom prst="rect">
            <a:avLst/>
          </a:prstGeom>
        </p:spPr>
        <p:txBody>
          <a:bodyPr wrap="square">
            <a:spAutoFit/>
          </a:bodyPr>
          <a:lstStyle/>
          <a:p>
            <a:pPr algn="r" rtl="1"/>
            <a:r>
              <a:rPr lang="fa-IR" sz="2400" b="1" dirty="0" smtClean="0">
                <a:solidFill>
                  <a:srgbClr val="C00000"/>
                </a:solidFill>
                <a:cs typeface="B Nazanin" pitchFamily="2" charset="-78"/>
              </a:rPr>
              <a:t>ب)آموزش خواندن پایه</a:t>
            </a:r>
            <a:r>
              <a:rPr lang="fa-IR" sz="2400" b="1" dirty="0" smtClean="0">
                <a:cs typeface="B Nazanin" pitchFamily="2" charset="-78"/>
              </a:rPr>
              <a:t>:</a:t>
            </a:r>
          </a:p>
          <a:p>
            <a:pPr algn="just" rtl="1"/>
            <a:r>
              <a:rPr lang="fa-IR" sz="2400" b="1" dirty="0" smtClean="0">
                <a:cs typeface="B Nazanin" pitchFamily="2" charset="-78"/>
              </a:rPr>
              <a:t>هدف اصلی این است که دانش آموزان مهارت های اساسی خواندن به زبان فارسی را بیاموزند،کلیه حروف الفبای فارسی را بشناسند و کلمات ساده،جمله های ساده و متون ساده را براحتی بخوانند.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تدریس مهارت خواندن در کلاس های دوم تا پنجم دبستان انجام میشود.</a:t>
            </a:r>
            <a:endParaRPr lang="en-US" sz="2400" b="1" dirty="0">
              <a:cs typeface="B Nazanin" pitchFamily="2" charset="-78"/>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642918" y="2143108"/>
            <a:ext cx="5572164" cy="4154984"/>
          </a:xfrm>
          <a:prstGeom prst="rect">
            <a:avLst/>
          </a:prstGeom>
        </p:spPr>
        <p:txBody>
          <a:bodyPr wrap="square">
            <a:spAutoFit/>
          </a:bodyPr>
          <a:lstStyle/>
          <a:p>
            <a:pPr algn="just" rtl="1"/>
            <a:r>
              <a:rPr lang="fa-IR" sz="2400" b="1" dirty="0" smtClean="0">
                <a:solidFill>
                  <a:srgbClr val="FF0000"/>
                </a:solidFill>
                <a:cs typeface="B Nazanin" pitchFamily="2" charset="-78"/>
              </a:rPr>
              <a:t>روش های خواندن متن</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1) خواندن با صدا(خواندن خطابی،همخوانی)</a:t>
            </a:r>
            <a:br>
              <a:rPr lang="fa-IR" sz="2400" b="1" dirty="0" smtClean="0">
                <a:cs typeface="B Nazanin" pitchFamily="2" charset="-78"/>
              </a:rPr>
            </a:br>
            <a:r>
              <a:rPr lang="fa-IR" sz="2400" b="1" dirty="0" smtClean="0">
                <a:cs typeface="B Nazanin" pitchFamily="2" charset="-78"/>
              </a:rPr>
              <a:t>2) صامت خوانی(خواندن اجمالی،تند خوانی،گروه خوانی)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مهارت نوشتن و روشها و شیوه های تدریس آن در دوره دبستان(حرف نویسی،کلمه نویسی،جمله نویسی،املا و انشا)می باشد.</a:t>
            </a:r>
          </a:p>
          <a:p>
            <a:pPr algn="just" rtl="1"/>
            <a:endParaRPr lang="fa-IR" sz="2400" b="1" dirty="0" smtClean="0">
              <a:cs typeface="B Nazanin" pitchFamily="2" charset="-78"/>
            </a:endParaRPr>
          </a:p>
          <a:p>
            <a:pPr algn="just" rtl="1"/>
            <a:endParaRPr lang="en-US" sz="2400" b="1" dirty="0">
              <a:cs typeface="B Nazanin" pitchFamily="2" charset="-78"/>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1357290"/>
            <a:ext cx="5572164" cy="6124754"/>
          </a:xfrm>
          <a:prstGeom prst="rect">
            <a:avLst/>
          </a:prstGeom>
        </p:spPr>
        <p:txBody>
          <a:bodyPr wrap="square">
            <a:spAutoFit/>
          </a:bodyPr>
          <a:lstStyle/>
          <a:p>
            <a:pPr algn="just" rtl="1"/>
            <a:r>
              <a:rPr lang="fa-IR" sz="2800" b="1" dirty="0" smtClean="0">
                <a:solidFill>
                  <a:srgbClr val="C00000"/>
                </a:solidFill>
                <a:cs typeface="B Nazanin" pitchFamily="2" charset="-78"/>
              </a:rPr>
              <a:t>مباحث کلی درباره نوشتن</a:t>
            </a:r>
          </a:p>
          <a:p>
            <a:pPr algn="just" rtl="1"/>
            <a:r>
              <a:rPr lang="fa-IR" sz="2800" b="1" dirty="0" smtClean="0">
                <a:cs typeface="B Nazanin" pitchFamily="2" charset="-78"/>
              </a:rPr>
              <a:t/>
            </a:r>
            <a:br>
              <a:rPr lang="fa-IR" sz="2800" b="1" dirty="0" smtClean="0">
                <a:cs typeface="B Nazanin" pitchFamily="2" charset="-78"/>
              </a:rPr>
            </a:br>
            <a:r>
              <a:rPr lang="fa-IR" sz="2800" b="1" dirty="0" smtClean="0">
                <a:solidFill>
                  <a:srgbClr val="7030A0"/>
                </a:solidFill>
                <a:cs typeface="B Nazanin" pitchFamily="2" charset="-78"/>
              </a:rPr>
              <a:t>نوشتن شامل مراحل زیر است:</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1) کشف چیزی که می خواهیم از طریق نوشتار بیان کنیم.</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2) تنظیم و سازماندهی پیام</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3) روی کاغذ آوردن پیام</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4) بازبینی و انجام اصلاحات لازم</a:t>
            </a:r>
          </a:p>
          <a:p>
            <a:pPr algn="just"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5) ارایه نهایی به خواننده.</a:t>
            </a:r>
            <a:endParaRPr lang="en-US" sz="2800" b="1" dirty="0">
              <a:cs typeface="B Nazanin" pitchFamily="2" charset="-78"/>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785794" y="2786050"/>
            <a:ext cx="5357850" cy="2677656"/>
          </a:xfrm>
          <a:prstGeom prst="rect">
            <a:avLst/>
          </a:prstGeom>
        </p:spPr>
        <p:txBody>
          <a:bodyPr wrap="square">
            <a:spAutoFit/>
          </a:bodyPr>
          <a:lstStyle/>
          <a:p>
            <a:pPr algn="r" rtl="1"/>
            <a:r>
              <a:rPr lang="fa-IR" sz="2800" b="1" dirty="0" smtClean="0">
                <a:solidFill>
                  <a:srgbClr val="C00000"/>
                </a:solidFill>
                <a:cs typeface="B Nazanin" pitchFamily="2" charset="-78"/>
              </a:rPr>
              <a:t>مراحل یادگیری نوشتن:</a:t>
            </a:r>
          </a:p>
          <a:p>
            <a:pPr algn="r" rtl="1"/>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1) حرف نویسی و کلمه نویسی</a:t>
            </a:r>
            <a:br>
              <a:rPr lang="fa-IR" sz="2800" b="1" dirty="0" smtClean="0">
                <a:cs typeface="B Nazanin" pitchFamily="2" charset="-78"/>
              </a:rPr>
            </a:br>
            <a:r>
              <a:rPr lang="fa-IR" sz="2800" b="1" dirty="0" smtClean="0">
                <a:cs typeface="B Nazanin" pitchFamily="2" charset="-78"/>
              </a:rPr>
              <a:t>2) املا نویسی</a:t>
            </a:r>
            <a:br>
              <a:rPr lang="fa-IR" sz="2800" b="1" dirty="0" smtClean="0">
                <a:cs typeface="B Nazanin" pitchFamily="2" charset="-78"/>
              </a:rPr>
            </a:br>
            <a:r>
              <a:rPr lang="fa-IR" sz="2800" b="1" dirty="0" smtClean="0">
                <a:cs typeface="B Nazanin" pitchFamily="2" charset="-78"/>
              </a:rPr>
              <a:t>3) کلمه سازی</a:t>
            </a:r>
            <a:br>
              <a:rPr lang="fa-IR" sz="2800" b="1" dirty="0" smtClean="0">
                <a:cs typeface="B Nazanin" pitchFamily="2" charset="-78"/>
              </a:rPr>
            </a:br>
            <a:r>
              <a:rPr lang="fa-IR" sz="2800" b="1" dirty="0" smtClean="0">
                <a:cs typeface="B Nazanin" pitchFamily="2" charset="-78"/>
              </a:rPr>
              <a:t>4) جمله نویسی و انشا</a:t>
            </a:r>
            <a:endParaRPr lang="en-US" sz="2800" b="1" dirty="0">
              <a:cs typeface="B Nazanin" pitchFamily="2" charset="-78"/>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C:\Users\mng7\Desktop\پاور\24.jpg"/>
          <p:cNvPicPr>
            <a:picLocks noChangeAspect="1" noChangeArrowheads="1"/>
          </p:cNvPicPr>
          <p:nvPr/>
        </p:nvPicPr>
        <p:blipFill>
          <a:blip r:embed="rId2" cstate="print"/>
          <a:srcRect/>
          <a:stretch>
            <a:fillRect/>
          </a:stretch>
        </p:blipFill>
        <p:spPr bwMode="auto">
          <a:xfrm>
            <a:off x="0" y="-357222"/>
            <a:ext cx="6858000" cy="9501222"/>
          </a:xfrm>
          <a:prstGeom prst="rect">
            <a:avLst/>
          </a:prstGeom>
          <a:noFill/>
        </p:spPr>
      </p:pic>
      <p:sp>
        <p:nvSpPr>
          <p:cNvPr id="2" name="Rectangle 1"/>
          <p:cNvSpPr/>
          <p:nvPr/>
        </p:nvSpPr>
        <p:spPr>
          <a:xfrm>
            <a:off x="642918" y="1785918"/>
            <a:ext cx="5643602" cy="4524315"/>
          </a:xfrm>
          <a:prstGeom prst="rect">
            <a:avLst/>
          </a:prstGeom>
        </p:spPr>
        <p:txBody>
          <a:bodyPr wrap="square">
            <a:spAutoFit/>
          </a:bodyPr>
          <a:lstStyle/>
          <a:p>
            <a:pPr algn="just" rtl="1"/>
            <a:r>
              <a:rPr lang="fa-IR" sz="2400" b="1" dirty="0" smtClean="0">
                <a:solidFill>
                  <a:srgbClr val="C00000"/>
                </a:solidFill>
                <a:cs typeface="B Nazanin" pitchFamily="2" charset="-78"/>
              </a:rPr>
              <a:t>مراحل آموزش نوشتن:</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1) آموزش نوشتن غیر فعال: رونویسی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2) آموزش نوشتن نیمه فعال: املا </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3) آمزش نوشتن فعال پایه یک: کلمه سازی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4) آموزش نوشتن فعال پایه دو: جمله سازی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5) آموزش نوشتن فعال: انشا و انواع آن</a:t>
            </a:r>
            <a:endParaRPr lang="en-US" sz="2400" b="1" dirty="0">
              <a:cs typeface="B Nazanin" pitchFamily="2" charset="-78"/>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1571604"/>
            <a:ext cx="6000792" cy="3046988"/>
          </a:xfrm>
          <a:prstGeom prst="rect">
            <a:avLst/>
          </a:prstGeom>
        </p:spPr>
        <p:txBody>
          <a:bodyPr wrap="square">
            <a:spAutoFit/>
          </a:bodyPr>
          <a:lstStyle/>
          <a:p>
            <a:pPr algn="r" rtl="1"/>
            <a:r>
              <a:rPr lang="fa-IR" sz="2400" b="1" dirty="0" smtClean="0">
                <a:cs typeface="B Nazanin" pitchFamily="2" charset="-78"/>
              </a:rPr>
              <a:t>-</a:t>
            </a:r>
            <a:r>
              <a:rPr lang="fa-IR" sz="2400" b="1" dirty="0" smtClean="0">
                <a:solidFill>
                  <a:srgbClr val="C00000"/>
                </a:solidFill>
                <a:cs typeface="B Nazanin" pitchFamily="2" charset="-78"/>
              </a:rPr>
              <a:t>آموزش رو نویسی</a:t>
            </a:r>
            <a:r>
              <a:rPr lang="fa-IR" sz="2400" b="1" dirty="0" smtClean="0">
                <a:cs typeface="B Nazanin" pitchFamily="2" charset="-78"/>
              </a:rPr>
              <a:t/>
            </a:r>
            <a:br>
              <a:rPr lang="fa-IR" sz="2400" b="1" dirty="0" smtClean="0">
                <a:cs typeface="B Nazanin" pitchFamily="2" charset="-78"/>
              </a:rPr>
            </a:br>
            <a:r>
              <a:rPr lang="fa-IR" sz="2400" b="1" dirty="0" smtClean="0">
                <a:solidFill>
                  <a:srgbClr val="7030A0"/>
                </a:solidFill>
                <a:cs typeface="B Nazanin" pitchFamily="2" charset="-78"/>
              </a:rPr>
              <a:t>مرحله اول</a:t>
            </a:r>
            <a:r>
              <a:rPr lang="fa-IR" sz="2400" b="1" dirty="0" smtClean="0">
                <a:cs typeface="B Nazanin" pitchFamily="2" charset="-78"/>
              </a:rPr>
              <a:t>:شناخت و تولید اشکال مشابه حروف،دانش آموزان این مسایل را می آموزند:</a:t>
            </a:r>
            <a:br>
              <a:rPr lang="fa-IR" sz="2400" b="1" dirty="0" smtClean="0">
                <a:cs typeface="B Nazanin" pitchFamily="2" charset="-78"/>
              </a:rPr>
            </a:br>
            <a:r>
              <a:rPr lang="fa-IR" sz="2400" b="1" dirty="0" smtClean="0">
                <a:cs typeface="B Nazanin" pitchFamily="2" charset="-78"/>
              </a:rPr>
              <a:t>نوشتن از راست به چپ،بالا به پایین،پایین به بالا،نوشتن حروف انحنا یا نیم دایره،نوشتن حروف مورب از بالا به پایین،نوشتن نقطه و سر کش.</a:t>
            </a:r>
            <a:br>
              <a:rPr lang="fa-IR" sz="2400" b="1" dirty="0" smtClean="0">
                <a:cs typeface="B Nazanin" pitchFamily="2" charset="-78"/>
              </a:rPr>
            </a:br>
            <a:r>
              <a:rPr lang="fa-IR" sz="2400" b="1" dirty="0" smtClean="0">
                <a:solidFill>
                  <a:srgbClr val="7030A0"/>
                </a:solidFill>
                <a:cs typeface="B Nazanin" pitchFamily="2" charset="-78"/>
              </a:rPr>
              <a:t>مرحله دوم</a:t>
            </a:r>
            <a:r>
              <a:rPr lang="fa-IR" sz="2400" b="1" dirty="0" smtClean="0">
                <a:cs typeface="B Nazanin" pitchFamily="2" charset="-78"/>
              </a:rPr>
              <a:t>:شناخت و تولید حروف الفبای فارسی.</a:t>
            </a:r>
            <a:br>
              <a:rPr lang="fa-IR" sz="2400" b="1" dirty="0" smtClean="0">
                <a:cs typeface="B Nazanin" pitchFamily="2" charset="-78"/>
              </a:rPr>
            </a:br>
            <a:endParaRPr lang="en-US" sz="2400" b="1" dirty="0">
              <a:cs typeface="B Nazanin" pitchFamily="2" charset="-78"/>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428604" y="1063347"/>
            <a:ext cx="5857916" cy="7109639"/>
          </a:xfrm>
          <a:prstGeom prst="rect">
            <a:avLst/>
          </a:prstGeom>
        </p:spPr>
        <p:txBody>
          <a:bodyPr wrap="square">
            <a:spAutoFit/>
          </a:bodyPr>
          <a:lstStyle/>
          <a:p>
            <a:pPr algn="just" rtl="1"/>
            <a:r>
              <a:rPr lang="fa-IR" sz="2400" b="1" dirty="0" smtClean="0">
                <a:solidFill>
                  <a:srgbClr val="C00000"/>
                </a:solidFill>
                <a:cs typeface="B Nazanin" pitchFamily="2" charset="-78"/>
              </a:rPr>
              <a:t>-آموزش املا</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به معنی توانایی جانشین کردن </a:t>
            </a:r>
            <a:r>
              <a:rPr lang="fa-IR" sz="2400" b="1" u="sng" dirty="0" smtClean="0">
                <a:cs typeface="B Nazanin" pitchFamily="2" charset="-78"/>
              </a:rPr>
              <a:t>صحیح صورت نوشتاری </a:t>
            </a:r>
            <a:r>
              <a:rPr lang="fa-IR" sz="2400" b="1" dirty="0" smtClean="0">
                <a:cs typeface="B Nazanin" pitchFamily="2" charset="-78"/>
              </a:rPr>
              <a:t>حروف ،کلمات و جمله ها به جای </a:t>
            </a:r>
            <a:r>
              <a:rPr lang="fa-IR" sz="2400" b="1" u="sng" dirty="0" smtClean="0">
                <a:cs typeface="B Nazanin" pitchFamily="2" charset="-78"/>
              </a:rPr>
              <a:t>صورت آوایی </a:t>
            </a:r>
            <a:r>
              <a:rPr lang="fa-IR" sz="2400" b="1" dirty="0" smtClean="0">
                <a:cs typeface="B Nazanin" pitchFamily="2" charset="-78"/>
              </a:rPr>
              <a:t>آنهاست.</a:t>
            </a:r>
          </a:p>
          <a:p>
            <a:pPr algn="just" rtl="1"/>
            <a:endParaRPr lang="fa-IR" sz="2400" b="1" dirty="0" smtClean="0">
              <a:cs typeface="B Nazanin" pitchFamily="2" charset="-78"/>
            </a:endParaRPr>
          </a:p>
          <a:p>
            <a:pPr algn="just" rtl="1">
              <a:buFont typeface="Wingdings" pitchFamily="2" charset="2"/>
              <a:buChar char="ü"/>
            </a:pPr>
            <a:r>
              <a:rPr lang="fa-IR" sz="2400" b="1" dirty="0" smtClean="0">
                <a:solidFill>
                  <a:srgbClr val="7030A0"/>
                </a:solidFill>
                <a:cs typeface="B Nazanin" pitchFamily="2" charset="-78"/>
              </a:rPr>
              <a:t>اشکالات املایی دانش آموزان از دیدگاه روان شناسان از موارد زیر سرچشمه می گیرد</a:t>
            </a:r>
            <a:r>
              <a:rPr lang="fa-IR" sz="2400" b="1" dirty="0" smtClean="0">
                <a:cs typeface="B Nazanin" pitchFamily="2" charset="-78"/>
              </a:rPr>
              <a:t>:</a:t>
            </a:r>
          </a:p>
          <a:p>
            <a:pPr algn="just" rtl="1">
              <a:buFont typeface="Wingdings" pitchFamily="2" charset="2"/>
              <a:buChar char="ü"/>
            </a:pPr>
            <a:r>
              <a:rPr lang="fa-IR" sz="2400" b="1" u="sng" dirty="0" smtClean="0">
                <a:cs typeface="B Nazanin" pitchFamily="2" charset="-78"/>
              </a:rPr>
              <a:t>ضعف در حساسیت شنوایی،ضعف در حافظه شنوایی،حافظه دیداری،حافظه توالی دیداری،قزینه نویسی،وارونه نویسی،عدم دقت،نارسا نویسی.</a:t>
            </a:r>
            <a:endParaRPr lang="en-US" sz="2400" b="1" u="sng" dirty="0" smtClean="0">
              <a:cs typeface="B Nazanin" pitchFamily="2" charset="-78"/>
            </a:endParaRPr>
          </a:p>
          <a:p>
            <a:pPr algn="just" rtl="1">
              <a:buFont typeface="Wingdings" pitchFamily="2" charset="2"/>
              <a:buChar char="ü"/>
            </a:pPr>
            <a:endParaRPr lang="fa-IR" sz="2400" b="1" u="sng" dirty="0" smtClean="0">
              <a:cs typeface="B Nazanin" pitchFamily="2" charset="-78"/>
            </a:endParaRPr>
          </a:p>
          <a:p>
            <a:pPr algn="just" rtl="1"/>
            <a:r>
              <a:rPr lang="fa-IR" sz="2400" b="1" dirty="0" smtClean="0">
                <a:cs typeface="B Nazanin" pitchFamily="2" charset="-78"/>
              </a:rPr>
              <a:t/>
            </a:r>
            <a:br>
              <a:rPr lang="fa-IR" sz="2400" b="1" dirty="0" smtClean="0">
                <a:cs typeface="B Nazanin" pitchFamily="2" charset="-78"/>
              </a:rPr>
            </a:br>
            <a:r>
              <a:rPr lang="fa-IR" sz="2400" b="1" dirty="0" smtClean="0">
                <a:solidFill>
                  <a:srgbClr val="C00000"/>
                </a:solidFill>
                <a:cs typeface="B Nazanin" pitchFamily="2" charset="-78"/>
              </a:rPr>
              <a:t>اهداف املا:</a:t>
            </a:r>
          </a:p>
          <a:p>
            <a:pPr algn="just" rtl="1"/>
            <a:r>
              <a:rPr lang="fa-IR" sz="2400" b="1" dirty="0" smtClean="0">
                <a:cs typeface="B Nazanin" pitchFamily="2" charset="-78"/>
              </a:rPr>
              <a:t>آموزش صورت صحیح نوشتاری کلمه ها و جمله های زبان فارسی،تشخیص اشکالات املایی دانش آموزان و رفع آنها،تمرین آموخته های نوشتاری دانش آموزان در رو نویسی.</a:t>
            </a:r>
          </a:p>
          <a:p>
            <a:pPr algn="just" rtl="1"/>
            <a:r>
              <a:rPr lang="fa-IR" sz="2400" b="1" dirty="0" smtClean="0">
                <a:cs typeface="B Nazanin" pitchFamily="2" charset="-78"/>
              </a:rPr>
              <a:t/>
            </a:r>
            <a:br>
              <a:rPr lang="fa-IR" sz="2400" b="1" dirty="0" smtClean="0">
                <a:cs typeface="B Nazanin" pitchFamily="2" charset="-78"/>
              </a:rPr>
            </a:br>
            <a:endParaRPr lang="en-US" sz="24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Rectangle 1"/>
          <p:cNvSpPr/>
          <p:nvPr/>
        </p:nvSpPr>
        <p:spPr>
          <a:xfrm>
            <a:off x="500042" y="2071670"/>
            <a:ext cx="6143668" cy="3785652"/>
          </a:xfrm>
          <a:prstGeom prst="rect">
            <a:avLst/>
          </a:prstGeom>
        </p:spPr>
        <p:txBody>
          <a:bodyPr wrap="square">
            <a:spAutoFit/>
          </a:bodyPr>
          <a:lstStyle/>
          <a:p>
            <a:pPr algn="just" rtl="1"/>
            <a:r>
              <a:rPr lang="fa-IR" sz="2400" b="1" dirty="0" smtClean="0">
                <a:cs typeface="B Nazanin" pitchFamily="2" charset="-78"/>
              </a:rPr>
              <a:t>-</a:t>
            </a:r>
            <a:r>
              <a:rPr lang="fa-IR" sz="2400" b="1" dirty="0" smtClean="0">
                <a:solidFill>
                  <a:srgbClr val="C00000"/>
                </a:solidFill>
                <a:cs typeface="B Nazanin" pitchFamily="2" charset="-78"/>
              </a:rPr>
              <a:t>آموزش جمله سازی</a:t>
            </a:r>
          </a:p>
          <a:p>
            <a:pPr algn="just" rtl="1"/>
            <a:r>
              <a:rPr lang="fa-IR" sz="2400" b="1" dirty="0" smtClean="0">
                <a:cs typeface="B Nazanin" pitchFamily="2" charset="-78"/>
              </a:rPr>
              <a:t/>
            </a:r>
            <a:br>
              <a:rPr lang="fa-IR" sz="2400" b="1" dirty="0" smtClean="0">
                <a:cs typeface="B Nazanin" pitchFamily="2" charset="-78"/>
              </a:rPr>
            </a:br>
            <a:r>
              <a:rPr lang="fa-IR" sz="2400" b="1" dirty="0" smtClean="0">
                <a:cs typeface="B Nazanin" pitchFamily="2" charset="-78"/>
              </a:rPr>
              <a:t>در ابتدای دوره دبستان که </a:t>
            </a:r>
            <a:r>
              <a:rPr lang="fa-IR" sz="2400" b="1" u="sng" dirty="0" smtClean="0">
                <a:cs typeface="B Nazanin" pitchFamily="2" charset="-78"/>
              </a:rPr>
              <a:t>هدف اصلی آن آموزش خواندن و نوشتن فارسی پایه </a:t>
            </a:r>
            <a:r>
              <a:rPr lang="fa-IR" sz="2400" b="1" dirty="0" smtClean="0">
                <a:cs typeface="B Nazanin" pitchFamily="2" charset="-78"/>
              </a:rPr>
              <a:t>است،در کنار خواندن و املا درسی با نام جمله نویسی وجود دارد.</a:t>
            </a:r>
          </a:p>
          <a:p>
            <a:pPr algn="just" rtl="1"/>
            <a:r>
              <a:rPr lang="fa-IR" sz="2400" b="1" dirty="0" smtClean="0">
                <a:cs typeface="B Nazanin" pitchFamily="2" charset="-78"/>
              </a:rPr>
              <a:t>هدف این درس </a:t>
            </a:r>
            <a:r>
              <a:rPr lang="fa-IR" sz="2400" b="1" u="sng" dirty="0" smtClean="0">
                <a:cs typeface="B Nazanin" pitchFamily="2" charset="-78"/>
              </a:rPr>
              <a:t>ایجاد توانایی اولیه نوشتن فعال</a:t>
            </a:r>
            <a:r>
              <a:rPr lang="fa-IR" sz="2400" b="1" dirty="0" smtClean="0">
                <a:cs typeface="B Nazanin" pitchFamily="2" charset="-78"/>
              </a:rPr>
              <a:t> در دانش آموزان است.</a:t>
            </a:r>
          </a:p>
          <a:p>
            <a:pPr algn="just" rtl="1"/>
            <a:r>
              <a:rPr lang="fa-IR" sz="2400" b="1" dirty="0" smtClean="0">
                <a:cs typeface="B Nazanin" pitchFamily="2" charset="-78"/>
              </a:rPr>
              <a:t>جمله سازی در واقع مقدمه ای است برای </a:t>
            </a:r>
            <a:r>
              <a:rPr lang="fa-IR" sz="2400" b="1" u="sng" dirty="0" smtClean="0">
                <a:cs typeface="B Nazanin" pitchFamily="2" charset="-78"/>
              </a:rPr>
              <a:t>آماده سازی دانش آموزان در درس انشا</a:t>
            </a:r>
            <a:r>
              <a:rPr lang="fa-IR" sz="2400" b="1" dirty="0" smtClean="0">
                <a:cs typeface="B Nazanin" pitchFamily="2" charset="-78"/>
              </a:rPr>
              <a:t>.در جمله دو اصل مورد توجه است(پیام جمله و ساخت نحوی جمله).</a:t>
            </a:r>
            <a:endParaRPr lang="en-US" sz="24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571480" y="1214414"/>
            <a:ext cx="6000792" cy="6124754"/>
          </a:xfrm>
          <a:prstGeom prst="rect">
            <a:avLst/>
          </a:prstGeom>
          <a:noFill/>
        </p:spPr>
        <p:txBody>
          <a:bodyPr wrap="square" rtlCol="0">
            <a:spAutoFit/>
          </a:bodyPr>
          <a:lstStyle/>
          <a:p>
            <a:pPr algn="ctr" rtl="1"/>
            <a:r>
              <a:rPr lang="en-US" sz="2800" b="1" dirty="0" smtClean="0">
                <a:cs typeface="B Nazanin" pitchFamily="2" charset="-78"/>
              </a:rPr>
              <a:t/>
            </a:r>
            <a:br>
              <a:rPr lang="en-US" sz="2800" b="1" dirty="0" smtClean="0">
                <a:cs typeface="B Nazanin" pitchFamily="2" charset="-78"/>
              </a:rPr>
            </a:br>
            <a:r>
              <a:rPr lang="ar-SA" sz="2800" b="1" dirty="0" smtClean="0">
                <a:solidFill>
                  <a:srgbClr val="C00000"/>
                </a:solidFill>
                <a:cs typeface="B Nazanin" pitchFamily="2" charset="-78"/>
              </a:rPr>
              <a:t>بِسْمِ اٌلله الرَحمن الرحیم. </a:t>
            </a:r>
            <a:endParaRPr lang="fa-IR" sz="2800" b="1" dirty="0" smtClean="0">
              <a:solidFill>
                <a:srgbClr val="C00000"/>
              </a:solidFill>
              <a:cs typeface="B Nazanin" pitchFamily="2" charset="-78"/>
            </a:endParaRPr>
          </a:p>
          <a:p>
            <a:pPr algn="just" rtl="1"/>
            <a:r>
              <a:rPr lang="ar-SA" sz="2800" b="1" dirty="0" smtClean="0">
                <a:solidFill>
                  <a:schemeClr val="accent4">
                    <a:lumMod val="50000"/>
                  </a:schemeClr>
                </a:solidFill>
                <a:cs typeface="2  Hamid" pitchFamily="2" charset="-78"/>
              </a:rPr>
              <a:t>عَلم الْقُرانَ.خَلَقَ الإنْسانَ. عَلَمَه’ الْبَيَانَ</a:t>
            </a:r>
            <a:r>
              <a:rPr lang="en-US" sz="2800" b="1" dirty="0" smtClean="0">
                <a:solidFill>
                  <a:schemeClr val="accent4">
                    <a:lumMod val="50000"/>
                  </a:schemeClr>
                </a:solidFill>
                <a:cs typeface="B Nazanin" pitchFamily="2" charset="-78"/>
              </a:rPr>
              <a:t>. </a:t>
            </a:r>
            <a:r>
              <a:rPr lang="en-US" sz="2800" b="1" dirty="0" smtClean="0">
                <a:cs typeface="B Nazanin" pitchFamily="2" charset="-78"/>
              </a:rPr>
              <a:t/>
            </a:r>
            <a:br>
              <a:rPr lang="en-US" sz="2800" b="1" dirty="0" smtClean="0">
                <a:cs typeface="B Nazanin" pitchFamily="2" charset="-78"/>
              </a:rPr>
            </a:br>
            <a:r>
              <a:rPr lang="ar-SA" sz="2800" b="1" dirty="0" smtClean="0">
                <a:cs typeface="B Nazanin" pitchFamily="2" charset="-78"/>
              </a:rPr>
              <a:t>همه انسان ها</a:t>
            </a:r>
            <a:r>
              <a:rPr lang="fa-IR" sz="2800" b="1" dirty="0" smtClean="0">
                <a:cs typeface="B Nazanin" pitchFamily="2" charset="-78"/>
              </a:rPr>
              <a:t> </a:t>
            </a:r>
            <a:r>
              <a:rPr lang="ar-SA" sz="2800" b="1" dirty="0" smtClean="0">
                <a:cs typeface="B Nazanin" pitchFamily="2" charset="-78"/>
              </a:rPr>
              <a:t>صرف نظرازجنسیت و</a:t>
            </a:r>
            <a:r>
              <a:rPr lang="fa-IR" sz="2800" b="1" dirty="0" smtClean="0">
                <a:cs typeface="B Nazanin" pitchFamily="2" charset="-78"/>
              </a:rPr>
              <a:t> </a:t>
            </a:r>
            <a:r>
              <a:rPr lang="ar-SA" sz="2800" b="1" dirty="0" smtClean="0">
                <a:cs typeface="B Nazanin" pitchFamily="2" charset="-78"/>
              </a:rPr>
              <a:t>نژاد،رنگ و</a:t>
            </a:r>
            <a:r>
              <a:rPr lang="fa-IR" sz="2800" b="1" dirty="0" smtClean="0">
                <a:cs typeface="B Nazanin" pitchFamily="2" charset="-78"/>
              </a:rPr>
              <a:t> </a:t>
            </a:r>
            <a:r>
              <a:rPr lang="ar-SA" sz="2800" b="1" dirty="0" smtClean="0">
                <a:cs typeface="B Nazanin" pitchFamily="2" charset="-78"/>
              </a:rPr>
              <a:t>دیگر تفاوت های زیست محیطی و</a:t>
            </a:r>
            <a:r>
              <a:rPr lang="fa-IR" sz="2800" b="1" dirty="0" smtClean="0">
                <a:cs typeface="B Nazanin" pitchFamily="2" charset="-78"/>
              </a:rPr>
              <a:t> </a:t>
            </a:r>
            <a:r>
              <a:rPr lang="ar-SA" sz="2800" b="1" dirty="0" smtClean="0">
                <a:cs typeface="B Nazanin" pitchFamily="2" charset="-78"/>
              </a:rPr>
              <a:t>مردم شناختی </a:t>
            </a:r>
            <a:endParaRPr lang="en-US" sz="2800" b="1" dirty="0" smtClean="0">
              <a:cs typeface="B Nazanin" pitchFamily="2" charset="-78"/>
            </a:endParaRPr>
          </a:p>
          <a:p>
            <a:pPr algn="just" rtl="1"/>
            <a:r>
              <a:rPr lang="ar-SA" sz="2800" b="1" dirty="0" smtClean="0">
                <a:cs typeface="B Nazanin" pitchFamily="2" charset="-78"/>
              </a:rPr>
              <a:t>ازتوانایی ویژه به نام </a:t>
            </a:r>
            <a:r>
              <a:rPr lang="ar-SA" sz="2800" b="1" dirty="0" smtClean="0">
                <a:solidFill>
                  <a:srgbClr val="C00000"/>
                </a:solidFill>
                <a:cs typeface="B Nazanin" pitchFamily="2" charset="-78"/>
              </a:rPr>
              <a:t>«قوه نطق»</a:t>
            </a:r>
            <a:r>
              <a:rPr lang="ar-SA" sz="2800" b="1" dirty="0" smtClean="0">
                <a:cs typeface="B Nazanin" pitchFamily="2" charset="-78"/>
              </a:rPr>
              <a:t>یا</a:t>
            </a:r>
            <a:r>
              <a:rPr lang="ar-SA" sz="2800" b="1" dirty="0" smtClean="0">
                <a:solidFill>
                  <a:srgbClr val="C00000"/>
                </a:solidFill>
                <a:cs typeface="B Nazanin" pitchFamily="2" charset="-78"/>
              </a:rPr>
              <a:t>«قوه بیان»</a:t>
            </a:r>
            <a:r>
              <a:rPr lang="ar-SA" sz="2800" b="1" dirty="0" smtClean="0">
                <a:cs typeface="B Nazanin" pitchFamily="2" charset="-78"/>
              </a:rPr>
              <a:t>برخوردارند</a:t>
            </a:r>
            <a:r>
              <a:rPr lang="fa-IR" sz="2800" b="1" dirty="0" smtClean="0">
                <a:cs typeface="B Nazanin" pitchFamily="2" charset="-78"/>
              </a:rPr>
              <a:t> </a:t>
            </a:r>
            <a:r>
              <a:rPr lang="ar-SA" sz="2800" b="1" dirty="0" smtClean="0">
                <a:cs typeface="B Nazanin" pitchFamily="2" charset="-78"/>
              </a:rPr>
              <a:t>و</a:t>
            </a:r>
            <a:r>
              <a:rPr lang="fa-IR" sz="2800" b="1" dirty="0" smtClean="0">
                <a:cs typeface="B Nazanin" pitchFamily="2" charset="-78"/>
              </a:rPr>
              <a:t> </a:t>
            </a:r>
            <a:r>
              <a:rPr lang="ar-SA" sz="2800" b="1" dirty="0" smtClean="0">
                <a:cs typeface="B Nazanin" pitchFamily="2" charset="-78"/>
              </a:rPr>
              <a:t>خداوند</a:t>
            </a:r>
            <a:r>
              <a:rPr lang="fa-IR" sz="2800" b="1" dirty="0" smtClean="0">
                <a:cs typeface="B Nazanin" pitchFamily="2" charset="-78"/>
              </a:rPr>
              <a:t> </a:t>
            </a:r>
            <a:r>
              <a:rPr lang="ar-SA" sz="2800" b="1" dirty="0" smtClean="0">
                <a:cs typeface="B Nazanin" pitchFamily="2" charset="-78"/>
              </a:rPr>
              <a:t>متعال نیزدرآیات آغازین سوره الرحمن </a:t>
            </a:r>
            <a:r>
              <a:rPr lang="fa-IR" sz="2800" b="1" dirty="0" smtClean="0">
                <a:cs typeface="B Nazanin" pitchFamily="2" charset="-78"/>
              </a:rPr>
              <a:t>به </a:t>
            </a:r>
            <a:r>
              <a:rPr lang="ar-SA" sz="2800" b="1" dirty="0" smtClean="0">
                <a:cs typeface="B Nazanin" pitchFamily="2" charset="-78"/>
              </a:rPr>
              <a:t>اعطای این قوه به انسان اشاره فرموده اند .</a:t>
            </a:r>
            <a:r>
              <a:rPr lang="fa-IR" sz="2800" b="1" dirty="0" smtClean="0">
                <a:cs typeface="B Nazanin" pitchFamily="2" charset="-78"/>
              </a:rPr>
              <a:t> </a:t>
            </a:r>
            <a:r>
              <a:rPr lang="ar-SA" sz="2800" b="1" dirty="0" smtClean="0">
                <a:cs typeface="B Nazanin" pitchFamily="2" charset="-78"/>
              </a:rPr>
              <a:t>انسان با دارا بودن این ویژگی بعد از تولد می تواند با ورودش به جوامع مختلف،درهمان سالهای اولیه کودکی اصلی ترین نظام ارتباطی همان جامعه را بیاموزند و</a:t>
            </a:r>
            <a:r>
              <a:rPr lang="fa-IR" sz="2800" b="1" dirty="0" smtClean="0">
                <a:cs typeface="B Nazanin" pitchFamily="2" charset="-78"/>
              </a:rPr>
              <a:t> </a:t>
            </a:r>
            <a:r>
              <a:rPr lang="ar-SA" sz="2800" b="1" dirty="0" smtClean="0">
                <a:cs typeface="B Nazanin" pitchFamily="2" charset="-78"/>
              </a:rPr>
              <a:t>با همه </a:t>
            </a:r>
            <a:r>
              <a:rPr lang="ar-SA" sz="2800" b="1" dirty="0" smtClean="0">
                <a:cs typeface="B Nazanin" pitchFamily="2" charset="-78"/>
              </a:rPr>
              <a:t>پیچیدگی</a:t>
            </a:r>
            <a:r>
              <a:rPr lang="en-US" sz="2800" b="1" dirty="0" smtClean="0">
                <a:cs typeface="B Nazanin" pitchFamily="2" charset="-78"/>
              </a:rPr>
              <a:t> </a:t>
            </a:r>
            <a:r>
              <a:rPr lang="ar-SA" sz="2800" b="1" dirty="0" smtClean="0">
                <a:cs typeface="B Nazanin" pitchFamily="2" charset="-78"/>
              </a:rPr>
              <a:t>هایی</a:t>
            </a:r>
            <a:r>
              <a:rPr lang="ar-SA" sz="2800" b="1" dirty="0" smtClean="0">
                <a:cs typeface="B Nazanin" pitchFamily="2" charset="-78"/>
              </a:rPr>
              <a:t>  که در این نظام دیده می شود به کاربرد و ادراک آن تسلط یابند</a:t>
            </a:r>
            <a:r>
              <a:rPr lang="fa-IR" sz="2800" b="1" dirty="0" smtClean="0">
                <a:cs typeface="B Nazanin" pitchFamily="2" charset="-78"/>
              </a:rPr>
              <a:t>.</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rot="10800000" flipV="1">
            <a:off x="642918" y="1428728"/>
            <a:ext cx="5715040" cy="4832092"/>
          </a:xfrm>
          <a:prstGeom prst="rect">
            <a:avLst/>
          </a:prstGeom>
          <a:noFill/>
        </p:spPr>
        <p:txBody>
          <a:bodyPr wrap="square" rtlCol="0">
            <a:spAutoFit/>
          </a:bodyPr>
          <a:lstStyle/>
          <a:p>
            <a:pPr algn="just" rtl="1"/>
            <a:r>
              <a:rPr lang="en-US" sz="2800" b="1" dirty="0" smtClean="0">
                <a:cs typeface="B Nazanin" pitchFamily="2" charset="-78"/>
              </a:rPr>
              <a:t/>
            </a:r>
            <a:br>
              <a:rPr lang="en-US" sz="2800" b="1" dirty="0" smtClean="0">
                <a:cs typeface="B Nazanin" pitchFamily="2" charset="-78"/>
              </a:rPr>
            </a:br>
            <a:r>
              <a:rPr lang="ar-SA" sz="2800" b="1" dirty="0" smtClean="0">
                <a:cs typeface="B Nazanin" pitchFamily="2" charset="-78"/>
              </a:rPr>
              <a:t>زبان در امر ایجاد ارتباط(چه شفاهی وچه ارتباط مکتوب ) از مجموعه ای از </a:t>
            </a:r>
            <a:r>
              <a:rPr lang="ar-SA" sz="2800" b="1" dirty="0" smtClean="0">
                <a:solidFill>
                  <a:srgbClr val="FF0000"/>
                </a:solidFill>
                <a:cs typeface="B Nazanin" pitchFamily="2" charset="-78"/>
              </a:rPr>
              <a:t>نشانه های قراردادی</a:t>
            </a:r>
            <a:r>
              <a:rPr lang="ar-SA" sz="2800" b="1" dirty="0" smtClean="0">
                <a:cs typeface="B Nazanin" pitchFamily="2" charset="-78"/>
              </a:rPr>
              <a:t> استفاده می کند.</a:t>
            </a:r>
            <a:endParaRPr lang="fa-IR" sz="2800" b="1" dirty="0" smtClean="0">
              <a:cs typeface="B Nazanin" pitchFamily="2" charset="-78"/>
            </a:endParaRPr>
          </a:p>
          <a:p>
            <a:pPr algn="just" rtl="1">
              <a:buFont typeface="Wingdings" pitchFamily="2" charset="2"/>
              <a:buChar char="ü"/>
            </a:pPr>
            <a:r>
              <a:rPr lang="ar-SA" sz="2800" b="1" dirty="0" smtClean="0">
                <a:cs typeface="B Nazanin" pitchFamily="2" charset="-78"/>
              </a:rPr>
              <a:t>در تعریف </a:t>
            </a:r>
            <a:r>
              <a:rPr lang="ar-SA" sz="2800" b="1" dirty="0" smtClean="0">
                <a:solidFill>
                  <a:srgbClr val="FF0000"/>
                </a:solidFill>
                <a:cs typeface="B Nazanin" pitchFamily="2" charset="-78"/>
              </a:rPr>
              <a:t>نشانه </a:t>
            </a:r>
            <a:r>
              <a:rPr lang="ar-SA" sz="2800" b="1" dirty="0" smtClean="0">
                <a:cs typeface="B Nazanin" pitchFamily="2" charset="-78"/>
              </a:rPr>
              <a:t>می توان گفت عبارت است ازچیزی که بر چیزی دیگری غیر</a:t>
            </a:r>
            <a:r>
              <a:rPr lang="en-US" sz="2800" b="1" dirty="0" smtClean="0">
                <a:cs typeface="B Nazanin" pitchFamily="2" charset="-78"/>
              </a:rPr>
              <a:t> </a:t>
            </a:r>
            <a:r>
              <a:rPr lang="ar-SA" sz="2800" b="1" dirty="0" smtClean="0">
                <a:cs typeface="B Nazanin" pitchFamily="2" charset="-78"/>
              </a:rPr>
              <a:t>از خودش دلالت کند.</a:t>
            </a:r>
            <a:endParaRPr lang="fa-IR" sz="2800" b="1" dirty="0" smtClean="0">
              <a:cs typeface="B Nazanin" pitchFamily="2" charset="-78"/>
            </a:endParaRPr>
          </a:p>
          <a:p>
            <a:pPr algn="just" rtl="1"/>
            <a:r>
              <a:rPr lang="ar-SA" sz="2800" b="1" dirty="0" smtClean="0">
                <a:cs typeface="B Nazanin" pitchFamily="2" charset="-78"/>
              </a:rPr>
              <a:t>همانطور که زردی چهره علامت بیماری است و از دیدن رنگ زرد کسی پی به ناخوش بودنش می بریم یا چراغ راهنمایی رانندگی که می گوید:</a:t>
            </a:r>
            <a:r>
              <a:rPr lang="fa-IR" sz="2800" b="1" dirty="0" smtClean="0">
                <a:cs typeface="B Nazanin" pitchFamily="2" charset="-78"/>
              </a:rPr>
              <a:t> </a:t>
            </a:r>
            <a:r>
              <a:rPr lang="ar-SA" sz="2800" b="1" dirty="0" smtClean="0">
                <a:cs typeface="B Nazanin" pitchFamily="2" charset="-78"/>
              </a:rPr>
              <a:t>بایست</a:t>
            </a:r>
            <a:endParaRPr lang="en-US" sz="2800" b="1" dirty="0">
              <a:cs typeface="B Nazanin" pitchFamily="2" charset="-78"/>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mng7\Desktop\پاور\24.jpg"/>
          <p:cNvPicPr>
            <a:picLocks noChangeAspect="1" noChangeArrowheads="1"/>
          </p:cNvPicPr>
          <p:nvPr/>
        </p:nvPicPr>
        <p:blipFill>
          <a:blip r:embed="rId2" cstate="print"/>
          <a:srcRect/>
          <a:stretch>
            <a:fillRect/>
          </a:stretch>
        </p:blipFill>
        <p:spPr bwMode="auto">
          <a:xfrm>
            <a:off x="0" y="0"/>
            <a:ext cx="6858000" cy="9144000"/>
          </a:xfrm>
          <a:prstGeom prst="rect">
            <a:avLst/>
          </a:prstGeom>
          <a:noFill/>
        </p:spPr>
      </p:pic>
      <p:sp>
        <p:nvSpPr>
          <p:cNvPr id="2" name="TextBox 1"/>
          <p:cNvSpPr txBox="1"/>
          <p:nvPr/>
        </p:nvSpPr>
        <p:spPr>
          <a:xfrm>
            <a:off x="857232" y="2285984"/>
            <a:ext cx="5000660" cy="3539430"/>
          </a:xfrm>
          <a:prstGeom prst="rect">
            <a:avLst/>
          </a:prstGeom>
          <a:noFill/>
        </p:spPr>
        <p:txBody>
          <a:bodyPr wrap="square" rtlCol="0">
            <a:spAutoFit/>
          </a:bodyPr>
          <a:lstStyle/>
          <a:p>
            <a:pPr algn="r" rtl="1">
              <a:buFont typeface="Wingdings" pitchFamily="2" charset="2"/>
              <a:buChar char="ü"/>
            </a:pPr>
            <a:r>
              <a:rPr lang="ar-SA" sz="3200" b="1" dirty="0" smtClean="0">
                <a:cs typeface="B Nazanin" pitchFamily="2" charset="-78"/>
              </a:rPr>
              <a:t>نشانه هابه عناصر زبانی مانند واجها و واژه ها</a:t>
            </a:r>
            <a:r>
              <a:rPr lang="fa-IR" sz="3200" b="1" dirty="0" smtClean="0">
                <a:cs typeface="B Nazanin" pitchFamily="2" charset="-78"/>
              </a:rPr>
              <a:t> </a:t>
            </a:r>
            <a:r>
              <a:rPr lang="ar-SA" sz="3200" b="1" dirty="0" smtClean="0">
                <a:cs typeface="B Nazanin" pitchFamily="2" charset="-78"/>
              </a:rPr>
              <a:t>اطلاق می شود</a:t>
            </a:r>
            <a:r>
              <a:rPr lang="fa-IR" sz="3200" b="1" dirty="0" smtClean="0">
                <a:cs typeface="B Nazanin" pitchFamily="2" charset="-78"/>
              </a:rPr>
              <a:t>.</a:t>
            </a:r>
          </a:p>
          <a:p>
            <a:pPr algn="r" rtl="1">
              <a:buFont typeface="Wingdings" pitchFamily="2" charset="2"/>
              <a:buChar char="ü"/>
            </a:pPr>
            <a:endParaRPr lang="fa-IR" sz="3200" b="1" dirty="0" smtClean="0">
              <a:cs typeface="B Nazanin" pitchFamily="2" charset="-78"/>
            </a:endParaRPr>
          </a:p>
          <a:p>
            <a:pPr algn="r" rtl="1">
              <a:buFont typeface="Wingdings" pitchFamily="2" charset="2"/>
              <a:buChar char="ü"/>
            </a:pPr>
            <a:r>
              <a:rPr lang="en-US" sz="3200" b="1" dirty="0" smtClean="0">
                <a:cs typeface="B Nazanin" pitchFamily="2" charset="-78"/>
              </a:rPr>
              <a:t> </a:t>
            </a:r>
            <a:r>
              <a:rPr lang="ar-SA" sz="3200" b="1" dirty="0" smtClean="0">
                <a:cs typeface="B Nazanin" pitchFamily="2" charset="-78"/>
              </a:rPr>
              <a:t>نشانه ها خودانواع دارند :</a:t>
            </a:r>
            <a:endParaRPr lang="fa-IR" sz="3200" b="1" dirty="0" smtClean="0">
              <a:cs typeface="B Nazanin" pitchFamily="2" charset="-78"/>
            </a:endParaRPr>
          </a:p>
          <a:p>
            <a:pPr algn="r"/>
            <a:r>
              <a:rPr lang="ar-SA" sz="3200" b="1" dirty="0" smtClean="0">
                <a:solidFill>
                  <a:srgbClr val="C00000"/>
                </a:solidFill>
                <a:cs typeface="B Nazanin" pitchFamily="2" charset="-78"/>
              </a:rPr>
              <a:t>نشانه تصویری،</a:t>
            </a:r>
            <a:endParaRPr lang="fa-IR" sz="3200" b="1" dirty="0" smtClean="0">
              <a:solidFill>
                <a:srgbClr val="C00000"/>
              </a:solidFill>
              <a:cs typeface="B Nazanin" pitchFamily="2" charset="-78"/>
            </a:endParaRPr>
          </a:p>
          <a:p>
            <a:pPr algn="r"/>
            <a:r>
              <a:rPr lang="ar-SA" sz="3200" b="1" dirty="0" smtClean="0">
                <a:solidFill>
                  <a:srgbClr val="C00000"/>
                </a:solidFill>
                <a:cs typeface="B Nazanin" pitchFamily="2" charset="-78"/>
              </a:rPr>
              <a:t>نشانه طبیعی،یا عقلی</a:t>
            </a:r>
            <a:endParaRPr lang="fa-IR" sz="3200" b="1" dirty="0" smtClean="0">
              <a:solidFill>
                <a:srgbClr val="C00000"/>
              </a:solidFill>
              <a:cs typeface="B Nazanin" pitchFamily="2" charset="-78"/>
            </a:endParaRPr>
          </a:p>
          <a:p>
            <a:pPr algn="r"/>
            <a:r>
              <a:rPr lang="ar-SA" sz="3200" b="1" dirty="0" smtClean="0">
                <a:solidFill>
                  <a:srgbClr val="C00000"/>
                </a:solidFill>
                <a:cs typeface="B Nazanin" pitchFamily="2" charset="-78"/>
              </a:rPr>
              <a:t>نشانه وضعی</a:t>
            </a:r>
            <a:endParaRPr lang="en-US" sz="3200" b="1" dirty="0">
              <a:solidFill>
                <a:srgbClr val="C00000"/>
              </a:solidFill>
              <a:cs typeface="B Nazanin" pitchFamily="2" charset="-78"/>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824</TotalTime>
  <Words>2178</Words>
  <Application>Microsoft Office PowerPoint</Application>
  <PresentationFormat>On-screen Show (4:3)</PresentationFormat>
  <Paragraphs>245</Paragraphs>
  <Slides>96</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96</vt:i4>
      </vt:variant>
    </vt:vector>
  </HeadingPairs>
  <TitlesOfParts>
    <vt:vector size="108" baseType="lpstr">
      <vt:lpstr>2  Hamid</vt:lpstr>
      <vt:lpstr>2  Titr</vt:lpstr>
      <vt:lpstr>Arial</vt:lpstr>
      <vt:lpstr>B Nazanin</vt:lpstr>
      <vt:lpstr>Calibri</vt:lpstr>
      <vt:lpstr>Constantia</vt:lpstr>
      <vt:lpstr>IranNastaliq</vt:lpstr>
      <vt:lpstr>Majalla UI</vt:lpstr>
      <vt:lpstr>Traditional Arabic</vt:lpstr>
      <vt:lpstr>Wingdings</vt:lpstr>
      <vt:lpstr>Wingdings 2</vt:lpstr>
      <vt:lpstr>Flow</vt:lpstr>
      <vt:lpstr>PowerPoint Presentation</vt:lpstr>
      <vt:lpstr>بِسْمِ اٌلله الرَحمن الرحیم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mng7</dc:creator>
  <cp:lastModifiedBy>part pardaz</cp:lastModifiedBy>
  <cp:revision>15</cp:revision>
  <dcterms:created xsi:type="dcterms:W3CDTF">2016-12-09T17:57:28Z</dcterms:created>
  <dcterms:modified xsi:type="dcterms:W3CDTF">2018-02-08T09:40:05Z</dcterms:modified>
</cp:coreProperties>
</file>